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300" r:id="rId2"/>
    <p:sldId id="428" r:id="rId3"/>
    <p:sldId id="429" r:id="rId4"/>
    <p:sldId id="455" r:id="rId5"/>
    <p:sldId id="451" r:id="rId6"/>
    <p:sldId id="452" r:id="rId7"/>
    <p:sldId id="433" r:id="rId8"/>
    <p:sldId id="430" r:id="rId9"/>
    <p:sldId id="457" r:id="rId10"/>
    <p:sldId id="456" r:id="rId11"/>
    <p:sldId id="450" r:id="rId12"/>
    <p:sldId id="449" r:id="rId13"/>
    <p:sldId id="431" r:id="rId14"/>
    <p:sldId id="434" r:id="rId15"/>
    <p:sldId id="435" r:id="rId16"/>
    <p:sldId id="447" r:id="rId17"/>
    <p:sldId id="437" r:id="rId18"/>
    <p:sldId id="438" r:id="rId19"/>
    <p:sldId id="439" r:id="rId20"/>
    <p:sldId id="440" r:id="rId21"/>
    <p:sldId id="441" r:id="rId22"/>
    <p:sldId id="454" r:id="rId23"/>
    <p:sldId id="448" r:id="rId24"/>
    <p:sldId id="442" r:id="rId25"/>
    <p:sldId id="443" r:id="rId26"/>
    <p:sldId id="453" r:id="rId27"/>
    <p:sldId id="444" r:id="rId28"/>
    <p:sldId id="445" r:id="rId29"/>
    <p:sldId id="446" r:id="rId30"/>
    <p:sldId id="383" r:id="rId31"/>
    <p:sldId id="427" r:id="rId32"/>
    <p:sldId id="403" r:id="rId33"/>
    <p:sldId id="369" r:id="rId34"/>
    <p:sldId id="370" r:id="rId35"/>
    <p:sldId id="417" r:id="rId36"/>
    <p:sldId id="418" r:id="rId37"/>
    <p:sldId id="419" r:id="rId38"/>
    <p:sldId id="381" r:id="rId39"/>
    <p:sldId id="382" r:id="rId40"/>
    <p:sldId id="392" r:id="rId41"/>
    <p:sldId id="384" r:id="rId42"/>
    <p:sldId id="385" r:id="rId43"/>
    <p:sldId id="386" r:id="rId44"/>
    <p:sldId id="387" r:id="rId45"/>
    <p:sldId id="388" r:id="rId46"/>
    <p:sldId id="389" r:id="rId47"/>
    <p:sldId id="394" r:id="rId48"/>
    <p:sldId id="393" r:id="rId4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63">
          <p15:clr>
            <a:srgbClr val="A4A3A4"/>
          </p15:clr>
        </p15:guide>
        <p15:guide id="2" orient="horz" pos="4212">
          <p15:clr>
            <a:srgbClr val="A4A3A4"/>
          </p15:clr>
        </p15:guide>
        <p15:guide id="3" orient="horz" pos="3887">
          <p15:clr>
            <a:srgbClr val="A4A3A4"/>
          </p15:clr>
        </p15:guide>
        <p15:guide id="4" pos="3943">
          <p15:clr>
            <a:srgbClr val="A4A3A4"/>
          </p15:clr>
        </p15:guide>
        <p15:guide id="5" pos="2279">
          <p15:clr>
            <a:srgbClr val="A4A3A4"/>
          </p15:clr>
        </p15:guide>
        <p15:guide id="6" pos="5452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FFFF"/>
    <a:srgbClr val="F04187"/>
    <a:srgbClr val="BF0000"/>
    <a:srgbClr val="5F5F5F"/>
    <a:srgbClr val="000000"/>
    <a:srgbClr val="414042"/>
    <a:srgbClr val="00B4E5"/>
    <a:srgbClr val="0094BC"/>
    <a:srgbClr val="001D32"/>
    <a:srgbClr val="7F7F7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21" autoAdjust="0"/>
    <p:restoredTop sz="77696" autoAdjust="0"/>
  </p:normalViewPr>
  <p:slideViewPr>
    <p:cSldViewPr snapToGrid="0" snapToObjects="1">
      <p:cViewPr>
        <p:scale>
          <a:sx n="60" d="100"/>
          <a:sy n="60" d="100"/>
        </p:scale>
        <p:origin x="-516" y="32"/>
      </p:cViewPr>
      <p:guideLst>
        <p:guide orient="horz" pos="463"/>
        <p:guide orient="horz" pos="4212"/>
        <p:guide orient="horz" pos="3887"/>
        <p:guide pos="3943"/>
        <p:guide pos="2279"/>
        <p:guide pos="54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-3090" y="-9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1C0EDC-3B04-4D43-AC98-A606493C474D}" type="datetimeFigureOut">
              <a:rPr lang="en-US" sz="1000" smtClean="0">
                <a:latin typeface="Arial" pitchFamily="34" charset="0"/>
                <a:cs typeface="Arial" pitchFamily="34" charset="0"/>
              </a:rPr>
              <a:pPr/>
              <a:t>4/16/2017</a:t>
            </a:fld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sz="800" cap="all" dirty="0">
                <a:solidFill>
                  <a:srgbClr val="939598"/>
                </a:solidFill>
                <a:latin typeface="Arial" pitchFamily="34" charset="0"/>
                <a:cs typeface="Arial" pitchFamily="34" charset="0"/>
              </a:rPr>
              <a:t>2011 LENOVO CONFIDENTIAL. All rights reserved</a:t>
            </a:r>
            <a:r>
              <a:rPr lang="en-US" sz="800" cap="all" dirty="0" smtClean="0">
                <a:solidFill>
                  <a:srgbClr val="939598"/>
                </a:solidFill>
                <a:latin typeface="Arial" pitchFamily="34" charset="0"/>
                <a:cs typeface="Arial" pitchFamily="34" charset="0"/>
              </a:rPr>
              <a:t>.</a:t>
            </a:r>
            <a:endParaRPr lang="en-US" sz="800" cap="all" dirty="0">
              <a:solidFill>
                <a:srgbClr val="939598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7F3538-DD9D-4F25-8311-592750C50641}" type="slidenum">
              <a:rPr lang="en-US" sz="800" smtClean="0">
                <a:latin typeface="Arial" pitchFamily="34" charset="0"/>
                <a:cs typeface="Arial" pitchFamily="34" charset="0"/>
              </a:rPr>
              <a:pPr/>
              <a:t>‹#›</a:t>
            </a:fld>
            <a:endParaRPr lang="en-US" sz="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29155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F23CF275-28B3-497F-9AED-85D5F023BA5C}" type="datetimeFigureOut">
              <a:rPr lang="en-US" smtClean="0"/>
              <a:pPr/>
              <a:t>4/16/2017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z="800" cap="all" dirty="0" smtClean="0">
                <a:solidFill>
                  <a:srgbClr val="939598"/>
                </a:solidFill>
              </a:rPr>
              <a:t>2011 LENOVO CONFIDENTIAL.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latin typeface="Arial" pitchFamily="34" charset="0"/>
                <a:cs typeface="Arial" pitchFamily="34" charset="0"/>
              </a:defRPr>
            </a:lvl1pPr>
          </a:lstStyle>
          <a:p>
            <a:fld id="{4AED87EB-65D7-4500-873C-410831173A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9331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Pattern 1: resources metadata</a:t>
            </a:r>
            <a:r>
              <a:rPr lang="en-US" baseline="0" dirty="0" smtClean="0"/>
              <a:t> are registered before they become available for consumption, whereas in pattern 2 resource is created on the fly.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Pattern 2: is an ideal that resource can be</a:t>
            </a:r>
            <a:r>
              <a:rPr lang="en-US" baseline="0" dirty="0" smtClean="0"/>
              <a:t> created on the fly, which is observed in juju creating LXD container when deploying workload, </a:t>
            </a:r>
            <a:r>
              <a:rPr lang="en-US" baseline="0" dirty="0" err="1" smtClean="0"/>
              <a:t>eg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openstack</a:t>
            </a:r>
            <a:r>
              <a:rPr lang="en-US" baseline="0" dirty="0" smtClean="0"/>
              <a:t> base. In the end, we want the entire system appear to operator to have this capability by hiding complexity within the system.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altLang="zh-CN" dirty="0" smtClean="0"/>
              <a:t>Need to </a:t>
            </a:r>
            <a:r>
              <a:rPr lang="en-US" altLang="zh-CN" dirty="0" err="1" smtClean="0"/>
              <a:t>fingure</a:t>
            </a:r>
            <a:r>
              <a:rPr lang="en-US" altLang="zh-CN" baseline="0" dirty="0" smtClean="0"/>
              <a:t> out </a:t>
            </a:r>
          </a:p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 smtClean="0">
                <a:solidFill>
                  <a:schemeClr val="tx1"/>
                </a:solidFill>
              </a:rPr>
              <a:t> 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"name"</a:t>
            </a:r>
            <a:r>
              <a:rPr lang="en-US" altLang="zh-CN" sz="1600" dirty="0" smtClean="0">
                <a:solidFill>
                  <a:schemeClr val="tx1"/>
                </a:solidFill>
              </a:rPr>
              <a:t>:"default",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"model-</a:t>
            </a:r>
            <a:r>
              <a:rPr lang="en-US" altLang="zh-CN" sz="1600" b="1" dirty="0" err="1" smtClean="0">
                <a:solidFill>
                  <a:schemeClr val="tx1"/>
                </a:solidFill>
              </a:rPr>
              <a:t>uuid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</a:t>
            </a:r>
            <a:r>
              <a:rPr lang="en-US" altLang="zh-CN" sz="1600" dirty="0" smtClean="0">
                <a:solidFill>
                  <a:schemeClr val="tx1"/>
                </a:solidFill>
              </a:rPr>
              <a:t>:"719d9a06-3d86-44fa-8e4d-e65232c8a84c",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"controller-</a:t>
            </a:r>
            <a:r>
              <a:rPr lang="en-US" altLang="zh-CN" sz="1600" b="1" dirty="0" err="1" smtClean="0">
                <a:solidFill>
                  <a:schemeClr val="tx1"/>
                </a:solidFill>
              </a:rPr>
              <a:t>uuid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</a:t>
            </a:r>
            <a:r>
              <a:rPr lang="en-US" altLang="zh-CN" sz="1600" dirty="0" smtClean="0">
                <a:solidFill>
                  <a:schemeClr val="tx1"/>
                </a:solidFill>
              </a:rPr>
              <a:t>:"4b112187-fa26-401e-8116-e21ac2dd868a",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"controller-name"</a:t>
            </a:r>
            <a:r>
              <a:rPr lang="en-US" altLang="zh-CN" sz="1600" dirty="0" smtClean="0">
                <a:solidFill>
                  <a:schemeClr val="tx1"/>
                </a:solidFill>
              </a:rPr>
              <a:t>:"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lxd</a:t>
            </a:r>
            <a:r>
              <a:rPr lang="en-US" altLang="zh-CN" sz="1600" dirty="0" smtClean="0">
                <a:solidFill>
                  <a:schemeClr val="tx1"/>
                </a:solidFill>
              </a:rPr>
              <a:t>-test",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"owner"</a:t>
            </a:r>
            <a:r>
              <a:rPr lang="en-US" altLang="zh-CN" sz="1600" dirty="0" smtClean="0">
                <a:solidFill>
                  <a:schemeClr val="tx1"/>
                </a:solidFill>
              </a:rPr>
              <a:t>:"admin",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"cloud"</a:t>
            </a:r>
            <a:r>
              <a:rPr lang="en-US" altLang="zh-CN" sz="1600" dirty="0" smtClean="0">
                <a:solidFill>
                  <a:schemeClr val="tx1"/>
                </a:solidFill>
              </a:rPr>
              <a:t>:"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lxd</a:t>
            </a:r>
            <a:r>
              <a:rPr lang="en-US" altLang="zh-CN" sz="1600" dirty="0" smtClean="0">
                <a:solidFill>
                  <a:schemeClr val="tx1"/>
                </a:solidFill>
              </a:rPr>
              <a:t>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"region"</a:t>
            </a:r>
            <a:r>
              <a:rPr lang="en-US" altLang="zh-CN" sz="1600" dirty="0" smtClean="0">
                <a:solidFill>
                  <a:schemeClr val="tx1"/>
                </a:solidFill>
              </a:rPr>
              <a:t>:"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localhost</a:t>
            </a:r>
            <a:r>
              <a:rPr lang="en-US" altLang="zh-CN" sz="1600" dirty="0" smtClean="0">
                <a:solidFill>
                  <a:schemeClr val="tx1"/>
                </a:solidFill>
              </a:rPr>
              <a:t>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"type"</a:t>
            </a:r>
            <a:r>
              <a:rPr lang="en-US" altLang="zh-CN" sz="1600" dirty="0" smtClean="0">
                <a:solidFill>
                  <a:schemeClr val="tx1"/>
                </a:solidFill>
              </a:rPr>
              <a:t>:"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lxd</a:t>
            </a:r>
            <a:r>
              <a:rPr lang="en-US" altLang="zh-CN" sz="1600" dirty="0" smtClean="0">
                <a:solidFill>
                  <a:schemeClr val="tx1"/>
                </a:solidFill>
              </a:rPr>
              <a:t>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"life"</a:t>
            </a:r>
            <a:r>
              <a:rPr lang="en-US" altLang="zh-CN" sz="1600" dirty="0" smtClean="0">
                <a:solidFill>
                  <a:schemeClr val="tx1"/>
                </a:solidFill>
              </a:rPr>
              <a:t>:"alive",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"status"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"current"</a:t>
            </a:r>
            <a:r>
              <a:rPr lang="en-US" altLang="zh-CN" sz="1600" dirty="0" smtClean="0">
                <a:solidFill>
                  <a:schemeClr val="tx1"/>
                </a:solidFill>
              </a:rPr>
              <a:t>:"available",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"since"</a:t>
            </a:r>
            <a:r>
              <a:rPr lang="en-US" altLang="zh-CN" sz="1600" dirty="0" smtClean="0">
                <a:solidFill>
                  <a:schemeClr val="tx1"/>
                </a:solidFill>
              </a:rPr>
              <a:t>:"2017-04-06"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},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"users"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"admin"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"display-name"</a:t>
            </a:r>
            <a:r>
              <a:rPr lang="en-US" altLang="zh-CN" sz="1600" dirty="0" smtClean="0">
                <a:solidFill>
                  <a:schemeClr val="tx1"/>
                </a:solidFill>
              </a:rPr>
              <a:t>:"admin",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"access"</a:t>
            </a:r>
            <a:r>
              <a:rPr lang="en-US" altLang="zh-CN" sz="1600" dirty="0" smtClean="0">
                <a:solidFill>
                  <a:schemeClr val="tx1"/>
                </a:solidFill>
              </a:rPr>
              <a:t>:"admin",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"last-connection"</a:t>
            </a:r>
            <a:r>
              <a:rPr lang="en-US" altLang="zh-CN" sz="1600" dirty="0" smtClean="0">
                <a:solidFill>
                  <a:schemeClr val="tx1"/>
                </a:solidFill>
              </a:rPr>
              <a:t>:"1 hour ago"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}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},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"machines"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"0"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"cores"</a:t>
            </a:r>
            <a:r>
              <a:rPr lang="en-US" altLang="zh-CN" sz="1600" dirty="0" smtClean="0">
                <a:solidFill>
                  <a:schemeClr val="tx1"/>
                </a:solidFill>
              </a:rPr>
              <a:t>:0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},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"1"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"cores"</a:t>
            </a:r>
            <a:r>
              <a:rPr lang="en-US" altLang="zh-CN" sz="1600" dirty="0" smtClean="0">
                <a:solidFill>
                  <a:schemeClr val="tx1"/>
                </a:solidFill>
              </a:rPr>
              <a:t>:0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},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"2"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"cores"</a:t>
            </a:r>
            <a:r>
              <a:rPr lang="en-US" altLang="zh-CN" sz="1600" dirty="0" smtClean="0">
                <a:solidFill>
                  <a:schemeClr val="tx1"/>
                </a:solidFill>
              </a:rPr>
              <a:t>:0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},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"9"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"cores"</a:t>
            </a:r>
            <a:r>
              <a:rPr lang="en-US" altLang="zh-CN" sz="1600" dirty="0" smtClean="0">
                <a:solidFill>
                  <a:schemeClr val="tx1"/>
                </a:solidFill>
              </a:rPr>
              <a:t>:0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}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}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}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yaml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subprocess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charmhelpers.core.unitdata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kv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charmhelpers.core.hookenv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status_set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kv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open('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django.yaml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') as f: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django_cfg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yaml.safe_load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f.read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k, v in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django_cfg.items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db.set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(k, v)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db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manage(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not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isinstance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list):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cmd.split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 ')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exe = [python(), 'manage.py']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extra = []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dcfg.get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-import'):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extra.append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('--settings=%s' %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dcfg.get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-import'))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status_set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('maintenance', ' '.join(['manage.py'] +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call(exe +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+ extra)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call(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subprocess.check_call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cwd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dcfg.get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('source-path'))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pip():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().get('pip', '/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usr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/bin/pip')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python():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().get('python', '/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usr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/bin/python')</a:t>
            </a: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metadata</a:t>
            </a: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name: </a:t>
            </a:r>
            <a:r>
              <a:rPr lang="en-US" altLang="zh-CN" dirty="0" smtClean="0"/>
              <a:t>keystone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summary: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identity service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maintainer: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Charmers &lt;openstack-charmers@lists.ubuntu.com&gt;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description: </a:t>
            </a:r>
            <a:r>
              <a:rPr lang="en-US" altLang="zh-CN" dirty="0" smtClean="0"/>
              <a:t>|</a:t>
            </a:r>
            <a:br>
              <a:rPr lang="en-US" altLang="zh-CN" dirty="0" smtClean="0"/>
            </a:br>
            <a:r>
              <a:rPr lang="en-US" altLang="zh-CN" dirty="0" smtClean="0"/>
              <a:t> Keystone is an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project that provides Identity, Token, Catalog and</a:t>
            </a:r>
            <a:br>
              <a:rPr lang="en-US" altLang="zh-CN" dirty="0" smtClean="0"/>
            </a:br>
            <a:r>
              <a:rPr lang="en-US" altLang="zh-CN" dirty="0" smtClean="0"/>
              <a:t> Policy services for use specifically by projects in the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family. It</a:t>
            </a:r>
            <a:br>
              <a:rPr lang="en-US" altLang="zh-CN" dirty="0" smtClean="0"/>
            </a:br>
            <a:r>
              <a:rPr lang="en-US" altLang="zh-CN" dirty="0" smtClean="0"/>
              <a:t> implements </a:t>
            </a:r>
            <a:r>
              <a:rPr lang="en-US" altLang="zh-CN" dirty="0" err="1" smtClean="0"/>
              <a:t>OpenStack’s</a:t>
            </a:r>
            <a:r>
              <a:rPr lang="en-US" altLang="zh-CN" dirty="0" smtClean="0"/>
              <a:t> Identity API.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tags: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dirty="0" smtClean="0"/>
              <a:t>-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- identity</a:t>
            </a:r>
            <a:br>
              <a:rPr lang="en-US" altLang="zh-CN" dirty="0" smtClean="0"/>
            </a:br>
            <a:r>
              <a:rPr lang="en-US" altLang="zh-CN" dirty="0" smtClean="0"/>
              <a:t>  - misc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series: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dirty="0" smtClean="0"/>
              <a:t>- </a:t>
            </a:r>
            <a:r>
              <a:rPr lang="en-US" altLang="zh-CN" dirty="0" err="1" smtClean="0"/>
              <a:t>xenial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- trusty</a:t>
            </a:r>
            <a:br>
              <a:rPr lang="en-US" altLang="zh-CN" dirty="0" smtClean="0"/>
            </a:br>
            <a:r>
              <a:rPr lang="en-US" altLang="zh-CN" dirty="0" smtClean="0"/>
              <a:t>  - </a:t>
            </a:r>
            <a:r>
              <a:rPr lang="en-US" altLang="zh-CN" dirty="0" err="1" smtClean="0"/>
              <a:t>yakkety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extra-bindings: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public: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admin: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internal: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sz="16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nrpe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-external-master: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nrpe</a:t>
            </a:r>
            <a:r>
              <a:rPr lang="en-US" altLang="zh-CN" dirty="0" smtClean="0"/>
              <a:t>-external-master</a:t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scope: </a:t>
            </a:r>
            <a:r>
              <a:rPr lang="en-US" altLang="zh-CN" dirty="0" smtClean="0"/>
              <a:t>container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identity-service: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identity-notifications: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keystone-notifications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identity-admin: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keystone-admin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identity-credentials: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keystone-credentials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requires: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shared-db: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mysql</a:t>
            </a:r>
            <a:r>
              <a:rPr lang="en-US" altLang="zh-CN" dirty="0" smtClean="0"/>
              <a:t>-shared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pgsql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-db: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pgsql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hacluster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scope: </a:t>
            </a:r>
            <a:r>
              <a:rPr lang="en-US" altLang="zh-CN" dirty="0" smtClean="0"/>
              <a:t>container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domain-backend: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keystone-domain-backend</a:t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scope: </a:t>
            </a:r>
            <a:r>
              <a:rPr lang="en-US" altLang="zh-CN" dirty="0" smtClean="0"/>
              <a:t>container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peers: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cluster: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keystone-ha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@</a:t>
            </a:r>
            <a:r>
              <a:rPr lang="en-US" dirty="0" err="1" smtClean="0"/>
              <a:t>when_not</a:t>
            </a:r>
            <a:r>
              <a:rPr lang="en-US" dirty="0" smtClean="0"/>
              <a:t>(‘a’)</a:t>
            </a:r>
          </a:p>
          <a:p>
            <a:r>
              <a:rPr lang="en-US" dirty="0" smtClean="0"/>
              <a:t>Def</a:t>
            </a:r>
            <a:r>
              <a:rPr lang="en-US" baseline="0" dirty="0" smtClean="0"/>
              <a:t> this():</a:t>
            </a:r>
          </a:p>
          <a:p>
            <a:r>
              <a:rPr lang="en-US" baseline="0" dirty="0" smtClean="0"/>
              <a:t>  </a:t>
            </a:r>
            <a:r>
              <a:rPr lang="en-US" baseline="0" dirty="0" err="1" smtClean="0"/>
              <a:t>set_state</a:t>
            </a:r>
            <a:r>
              <a:rPr lang="en-US" baseline="0" dirty="0" smtClean="0"/>
              <a:t>(“b”)</a:t>
            </a:r>
          </a:p>
          <a:p>
            <a:r>
              <a:rPr lang="en-US" baseline="0" dirty="0" smtClean="0"/>
              <a:t>  pass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@when(‘b’)</a:t>
            </a:r>
          </a:p>
          <a:p>
            <a:r>
              <a:rPr lang="en-US" baseline="0" dirty="0" smtClean="0"/>
              <a:t>Def that():</a:t>
            </a:r>
          </a:p>
          <a:p>
            <a:r>
              <a:rPr lang="en-US" baseline="0" dirty="0" smtClean="0"/>
              <a:t>  </a:t>
            </a:r>
            <a:r>
              <a:rPr lang="en-US" baseline="0" dirty="0" err="1" smtClean="0"/>
              <a:t>set_state</a:t>
            </a:r>
            <a:r>
              <a:rPr lang="en-US" baseline="0" dirty="0" smtClean="0"/>
              <a:t>(“c”)</a:t>
            </a:r>
          </a:p>
          <a:p>
            <a:r>
              <a:rPr lang="en-US" baseline="0" dirty="0" smtClean="0"/>
              <a:t>  pass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Import time</a:t>
            </a:r>
          </a:p>
          <a:p>
            <a:r>
              <a:rPr lang="en-US" baseline="0" dirty="0" err="1" smtClean="0"/>
              <a:t>time.time</a:t>
            </a:r>
            <a:r>
              <a:rPr lang="en-US" baseline="0" dirty="0" smtClean="0"/>
              <a:t>() =&gt; 9834092492094.998</a:t>
            </a:r>
          </a:p>
          <a:p>
            <a:r>
              <a:rPr lang="en-US" baseline="0" dirty="0" err="1" smtClean="0"/>
              <a:t>time.ctime</a:t>
            </a:r>
            <a:r>
              <a:rPr lang="en-US" baseline="0" dirty="0" smtClean="0"/>
              <a:t>(</a:t>
            </a:r>
            <a:r>
              <a:rPr lang="en-US" baseline="0" dirty="0" err="1" smtClean="0"/>
              <a:t>time.time</a:t>
            </a:r>
            <a:r>
              <a:rPr lang="en-US" baseline="0" dirty="0" smtClean="0"/>
              <a:t>()) =&gt; Fri 10:17 May 01, 2017</a:t>
            </a:r>
          </a:p>
          <a:p>
            <a:r>
              <a:rPr lang="en-US" baseline="0" dirty="0" smtClean="0"/>
              <a:t>with open(“/</a:t>
            </a:r>
            <a:r>
              <a:rPr lang="en-US" baseline="0" dirty="0" err="1" smtClean="0"/>
              <a:t>tmp</a:t>
            </a:r>
            <a:r>
              <a:rPr lang="en-US" baseline="0" dirty="0" smtClean="0"/>
              <a:t>/</a:t>
            </a:r>
            <a:r>
              <a:rPr lang="en-US" baseline="0" dirty="0" err="1" smtClean="0"/>
              <a:t>juju.log”,’a</a:t>
            </a:r>
            <a:r>
              <a:rPr lang="en-US" baseline="0" dirty="0" smtClean="0"/>
              <a:t>’) as f:</a:t>
            </a:r>
          </a:p>
          <a:p>
            <a:r>
              <a:rPr lang="en-US" baseline="0" dirty="0" smtClean="0"/>
              <a:t>   </a:t>
            </a:r>
            <a:r>
              <a:rPr lang="en-US" baseline="0" dirty="0" err="1" smtClean="0"/>
              <a:t>f.write</a:t>
            </a:r>
            <a:r>
              <a:rPr lang="en-US" baseline="0" dirty="0" smtClean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18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19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36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rPr>
              <a:t>Base layer</a:t>
            </a:r>
          </a:p>
          <a:p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rPr>
              <a:t>Interface layer defines service that can be “connected” to, </a:t>
            </a:r>
            <a:r>
              <a:rPr lang="en-US" sz="1100" kern="1200" dirty="0" err="1" smtClean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rPr>
              <a:t>eg</a:t>
            </a:r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rPr>
              <a:t>. DB. Parameters are passed via interface; how to connect is determined by application, not charm.</a:t>
            </a:r>
          </a:p>
          <a:p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rPr>
              <a:t>Charm layer defines “states”, “hooks”, and application logics.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43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jpe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9.png"/><Relationship Id="rId3" Type="http://schemas.openxmlformats.org/officeDocument/2006/relationships/image" Target="../media/image17.jpeg"/><Relationship Id="rId21" Type="http://schemas.openxmlformats.org/officeDocument/2006/relationships/image" Target="../media/image22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6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587" y="-1"/>
            <a:ext cx="12190412" cy="6857107"/>
          </a:xfrm>
          <a:prstGeom prst="rect">
            <a:avLst/>
          </a:prstGeom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07573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Oval 76"/>
          <p:cNvSpPr/>
          <p:nvPr userDrawn="1"/>
        </p:nvSpPr>
        <p:spPr>
          <a:xfrm>
            <a:off x="3460129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62717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Oval 73"/>
          <p:cNvSpPr/>
          <p:nvPr userDrawn="1"/>
        </p:nvSpPr>
        <p:spPr>
          <a:xfrm>
            <a:off x="2364346" y="5468108"/>
            <a:ext cx="310896" cy="3108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73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67211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Oval 70"/>
          <p:cNvSpPr/>
          <p:nvPr userDrawn="1"/>
        </p:nvSpPr>
        <p:spPr>
          <a:xfrm>
            <a:off x="6307302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67" name="Oval 66"/>
          <p:cNvSpPr/>
          <p:nvPr userDrawn="1"/>
        </p:nvSpPr>
        <p:spPr>
          <a:xfrm>
            <a:off x="597030" y="5468108"/>
            <a:ext cx="310896" cy="3108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68" name="Picture 5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645212" y="5515986"/>
            <a:ext cx="214533" cy="215141"/>
          </a:xfrm>
          <a:prstGeom prst="rect">
            <a:avLst/>
          </a:prstGeom>
          <a:noFill/>
        </p:spPr>
      </p:pic>
      <p:grpSp>
        <p:nvGrpSpPr>
          <p:cNvPr id="2" name="Group 1"/>
          <p:cNvGrpSpPr/>
          <p:nvPr userDrawn="1"/>
        </p:nvGrpSpPr>
        <p:grpSpPr>
          <a:xfrm>
            <a:off x="5236131" y="5463092"/>
            <a:ext cx="310896" cy="315912"/>
            <a:chOff x="5236131" y="5463092"/>
            <a:chExt cx="310896" cy="315912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7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3092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1304766" y="5468108"/>
            <a:ext cx="310896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1" name="Group 50"/>
          <p:cNvGrpSpPr/>
          <p:nvPr userDrawn="1"/>
        </p:nvGrpSpPr>
        <p:grpSpPr>
          <a:xfrm>
            <a:off x="4495905" y="5442941"/>
            <a:ext cx="365760" cy="365760"/>
            <a:chOff x="2355828" y="5442941"/>
            <a:chExt cx="365760" cy="365760"/>
          </a:xfrm>
        </p:grpSpPr>
        <p:sp>
          <p:nvSpPr>
            <p:cNvPr id="54" name="Oval 53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63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sp>
        <p:nvSpPr>
          <p:cNvPr id="56" name="Title 16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548640" y="2048256"/>
            <a:ext cx="8723376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text, two lines maximum</a:t>
            </a:r>
            <a:endParaRPr lang="en-US" dirty="0"/>
          </a:p>
        </p:txBody>
      </p:sp>
      <p:sp>
        <p:nvSpPr>
          <p:cNvPr id="62" name="Footer Placeholder 61"/>
          <p:cNvSpPr>
            <a:spLocks noGrp="1"/>
          </p:cNvSpPr>
          <p:nvPr userDrawn="1"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548640" y="4059936"/>
            <a:ext cx="871423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11"/>
          </p:nvPr>
        </p:nvSpPr>
        <p:spPr>
          <a:xfrm>
            <a:off x="548640" y="4800600"/>
            <a:ext cx="640994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0" name="Rectangle 19"/>
          <p:cNvSpPr/>
          <p:nvPr userDrawn="1"/>
        </p:nvSpPr>
        <p:spPr bwMode="black">
          <a:xfrm>
            <a:off x="548640" y="4557713"/>
            <a:ext cx="1097683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48640" y="4664439"/>
            <a:ext cx="1041909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85465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37392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65950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4598" y="5468108"/>
            <a:ext cx="310896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79734" y="5468108"/>
            <a:ext cx="310896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57" name="Picture 6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 bwMode="auto">
            <a:xfrm>
              <a:off x="4935867" y="5521169"/>
              <a:ext cx="196609" cy="194742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49915" y="5468108"/>
            <a:ext cx="310896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60" name="Picture 8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 bwMode="auto">
            <a:xfrm>
              <a:off x="6007100" y="5527072"/>
              <a:ext cx="185758" cy="188431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0444977" y="2920589"/>
            <a:ext cx="2616181" cy="871514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3094779" y="5468108"/>
            <a:ext cx="311523" cy="315559"/>
            <a:chOff x="3094779" y="5468108"/>
            <a:chExt cx="311523" cy="315559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69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5406" y="5472771"/>
              <a:ext cx="310896" cy="310896"/>
            </a:xfrm>
            <a:prstGeom prst="rect">
              <a:avLst/>
            </a:prstGeom>
            <a:noFill/>
          </p:spPr>
        </p:pic>
      </p:grpSp>
      <p:sp>
        <p:nvSpPr>
          <p:cNvPr id="40" name="Oval 39"/>
          <p:cNvSpPr/>
          <p:nvPr userDrawn="1"/>
        </p:nvSpPr>
        <p:spPr>
          <a:xfrm>
            <a:off x="953427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72" name="Picture 5"/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006777" y="5515986"/>
            <a:ext cx="204196" cy="215141"/>
          </a:xfrm>
          <a:prstGeom prst="rect">
            <a:avLst/>
          </a:prstGeom>
          <a:noFill/>
        </p:spPr>
      </p:pic>
      <p:pic>
        <p:nvPicPr>
          <p:cNvPr id="78" name="Picture 5"/>
          <p:cNvPicPr>
            <a:picLocks noChangeAspect="1" noChangeArrowheads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397858" y="5540155"/>
            <a:ext cx="238430" cy="145035"/>
          </a:xfrm>
          <a:prstGeom prst="rect">
            <a:avLst/>
          </a:prstGeom>
          <a:noFill/>
        </p:spPr>
      </p:pic>
      <p:pic>
        <p:nvPicPr>
          <p:cNvPr id="79" name="Picture 5"/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3516727" y="5508038"/>
            <a:ext cx="197701" cy="197481"/>
          </a:xfrm>
          <a:prstGeom prst="rect">
            <a:avLst/>
          </a:prstGeom>
          <a:noFill/>
        </p:spPr>
      </p:pic>
      <p:pic>
        <p:nvPicPr>
          <p:cNvPr id="80" name="Picture 5"/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6345757" y="5552717"/>
            <a:ext cx="233986" cy="1658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049887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Slide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3066" y="1188761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47351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3066" y="1188761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47351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/Imag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603671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603671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5285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13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7745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Imag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5285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603671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603671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65572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1218882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 dirty="0" smtClean="0">
                <a:cs typeface="Arial" pitchFamily="34" charset="0"/>
              </a:rPr>
              <a:t>2016 Lenovo Internal. All rights reserved.</a:t>
            </a:r>
            <a:endParaRPr lang="en-US" sz="1000" dirty="0"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525794"/>
            <a:ext cx="7884015" cy="2290805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lIns="548640" tIns="182880" rIns="548640" bIns="182880"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700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0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34084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3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71658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 Layout - 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1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54384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PI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2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05037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DARK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5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7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90969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4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1716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893"/>
            <a:ext cx="12190412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048256"/>
            <a:ext cx="8723376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text, two lines maximum</a:t>
            </a:r>
            <a:endParaRPr lang="en-US" dirty="0"/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640" y="4059936"/>
            <a:ext cx="871423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640" y="4800600"/>
            <a:ext cx="640994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815120" y="3464892"/>
            <a:ext cx="1200544" cy="1199183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>
              <a:defRPr sz="1000"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add picture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9158288" y="4770438"/>
            <a:ext cx="1689100" cy="198437"/>
          </a:xfrm>
          <a:prstGeom prst="rect">
            <a:avLst/>
          </a:prstGeom>
        </p:spPr>
        <p:txBody>
          <a:bodyPr lIns="0" tIns="45720" rIns="45720"/>
          <a:lstStyle>
            <a:lvl1pPr marL="0" indent="0" algn="r">
              <a:buFontTx/>
              <a:buNone/>
              <a:defRPr sz="1100"/>
            </a:lvl1pPr>
            <a:lvl2pPr marL="341313" indent="0" algn="r">
              <a:buFontTx/>
              <a:buNone/>
              <a:defRPr sz="1100"/>
            </a:lvl2pPr>
            <a:lvl3pPr marL="679450" indent="0" algn="r">
              <a:buFontTx/>
              <a:buNone/>
              <a:defRPr sz="1100"/>
            </a:lvl3pPr>
            <a:lvl4pPr marL="966787" indent="0" algn="r">
              <a:buFontTx/>
              <a:buNone/>
              <a:defRPr sz="1100"/>
            </a:lvl4pPr>
            <a:lvl5pPr marL="1146175" indent="0" algn="r">
              <a:buFontTx/>
              <a:buNone/>
              <a:defRPr sz="1100"/>
            </a:lvl5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@</a:t>
            </a:r>
            <a:r>
              <a:rPr kumimoji="0" lang="en-US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twitterhandle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8" name="Group 67"/>
          <p:cNvGrpSpPr/>
          <p:nvPr userDrawn="1"/>
        </p:nvGrpSpPr>
        <p:grpSpPr>
          <a:xfrm>
            <a:off x="9815120" y="4664439"/>
            <a:ext cx="1200544" cy="305126"/>
            <a:chOff x="9815120" y="4664439"/>
            <a:chExt cx="1200544" cy="305126"/>
          </a:xfrm>
          <a:solidFill>
            <a:srgbClr val="4AC0E0"/>
          </a:solidFill>
        </p:grpSpPr>
        <p:sp>
          <p:nvSpPr>
            <p:cNvPr id="69" name="Rectangle 68"/>
            <p:cNvSpPr/>
            <p:nvPr userDrawn="1"/>
          </p:nvSpPr>
          <p:spPr bwMode="black">
            <a:xfrm>
              <a:off x="9815120" y="4664439"/>
              <a:ext cx="1200544" cy="106726"/>
            </a:xfrm>
            <a:prstGeom prst="rect">
              <a:avLst/>
            </a:pr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Rectangle 45"/>
            <p:cNvSpPr/>
            <p:nvPr userDrawn="1"/>
          </p:nvSpPr>
          <p:spPr bwMode="black">
            <a:xfrm>
              <a:off x="10853530" y="4771165"/>
              <a:ext cx="162133" cy="198400"/>
            </a:xfrm>
            <a:custGeom>
              <a:avLst/>
              <a:gdLst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1200544 w 1200544"/>
                <a:gd name="connsiteY2" fmla="*/ 106726 h 106726"/>
                <a:gd name="connsiteX3" fmla="*/ 0 w 1200544"/>
                <a:gd name="connsiteY3" fmla="*/ 106726 h 106726"/>
                <a:gd name="connsiteX4" fmla="*/ 0 w 1200544"/>
                <a:gd name="connsiteY4" fmla="*/ 0 h 106726"/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0 w 1200544"/>
                <a:gd name="connsiteY2" fmla="*/ 106726 h 106726"/>
                <a:gd name="connsiteX3" fmla="*/ 0 w 1200544"/>
                <a:gd name="connsiteY3" fmla="*/ 0 h 10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544" h="106726">
                  <a:moveTo>
                    <a:pt x="0" y="0"/>
                  </a:moveTo>
                  <a:lnTo>
                    <a:pt x="1200544" y="0"/>
                  </a:lnTo>
                  <a:lnTo>
                    <a:pt x="0" y="1067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4" name="Rectangle 53"/>
          <p:cNvSpPr/>
          <p:nvPr userDrawn="1"/>
        </p:nvSpPr>
        <p:spPr bwMode="black">
          <a:xfrm>
            <a:off x="548640" y="4557713"/>
            <a:ext cx="1097683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548640" y="4664439"/>
            <a:ext cx="1041909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0444977" y="2920589"/>
            <a:ext cx="2616181" cy="871514"/>
          </a:xfrm>
          <a:prstGeom prst="rect">
            <a:avLst/>
          </a:prstGeom>
        </p:spPr>
      </p:pic>
      <p:pic>
        <p:nvPicPr>
          <p:cNvPr id="71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07573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Oval 71"/>
          <p:cNvSpPr/>
          <p:nvPr userDrawn="1"/>
        </p:nvSpPr>
        <p:spPr>
          <a:xfrm>
            <a:off x="3460129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73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62717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Oval 73"/>
          <p:cNvSpPr/>
          <p:nvPr userDrawn="1"/>
        </p:nvSpPr>
        <p:spPr>
          <a:xfrm>
            <a:off x="2364346" y="5468108"/>
            <a:ext cx="310896" cy="3108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75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67211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Oval 75"/>
          <p:cNvSpPr/>
          <p:nvPr userDrawn="1"/>
        </p:nvSpPr>
        <p:spPr>
          <a:xfrm>
            <a:off x="6307302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77" name="Oval 76"/>
          <p:cNvSpPr/>
          <p:nvPr userDrawn="1"/>
        </p:nvSpPr>
        <p:spPr>
          <a:xfrm>
            <a:off x="597030" y="5468108"/>
            <a:ext cx="310896" cy="3108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78" name="Picture 5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645212" y="5515986"/>
            <a:ext cx="214533" cy="215141"/>
          </a:xfrm>
          <a:prstGeom prst="rect">
            <a:avLst/>
          </a:prstGeom>
          <a:noFill/>
        </p:spPr>
      </p:pic>
      <p:grpSp>
        <p:nvGrpSpPr>
          <p:cNvPr id="79" name="Group 78"/>
          <p:cNvGrpSpPr/>
          <p:nvPr userDrawn="1"/>
        </p:nvGrpSpPr>
        <p:grpSpPr>
          <a:xfrm>
            <a:off x="5236131" y="5463092"/>
            <a:ext cx="310896" cy="315912"/>
            <a:chOff x="5236131" y="5463092"/>
            <a:chExt cx="310896" cy="315912"/>
          </a:xfrm>
        </p:grpSpPr>
        <p:sp>
          <p:nvSpPr>
            <p:cNvPr id="80" name="Oval 79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81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3092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82" name="Group 81"/>
          <p:cNvGrpSpPr/>
          <p:nvPr userDrawn="1"/>
        </p:nvGrpSpPr>
        <p:grpSpPr>
          <a:xfrm>
            <a:off x="1304766" y="5468108"/>
            <a:ext cx="310896" cy="310896"/>
            <a:chOff x="4523337" y="5468108"/>
            <a:chExt cx="310896" cy="310896"/>
          </a:xfrm>
        </p:grpSpPr>
        <p:sp>
          <p:nvSpPr>
            <p:cNvPr id="83" name="Oval 82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84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85" name="Group 84"/>
          <p:cNvGrpSpPr/>
          <p:nvPr userDrawn="1"/>
        </p:nvGrpSpPr>
        <p:grpSpPr>
          <a:xfrm>
            <a:off x="4495905" y="5442941"/>
            <a:ext cx="365760" cy="365760"/>
            <a:chOff x="2355828" y="5442941"/>
            <a:chExt cx="365760" cy="365760"/>
          </a:xfrm>
        </p:grpSpPr>
        <p:sp>
          <p:nvSpPr>
            <p:cNvPr id="86" name="Oval 85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87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pic>
        <p:nvPicPr>
          <p:cNvPr id="88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85465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37392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65950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1" name="Group 90"/>
          <p:cNvGrpSpPr/>
          <p:nvPr userDrawn="1"/>
        </p:nvGrpSpPr>
        <p:grpSpPr>
          <a:xfrm>
            <a:off x="2024598" y="5468108"/>
            <a:ext cx="310896" cy="310896"/>
            <a:chOff x="2024598" y="5468108"/>
            <a:chExt cx="310896" cy="310896"/>
          </a:xfrm>
        </p:grpSpPr>
        <p:sp>
          <p:nvSpPr>
            <p:cNvPr id="92" name="Oval 91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93" name="Picture 92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94" name="Group 93"/>
          <p:cNvGrpSpPr/>
          <p:nvPr userDrawn="1"/>
        </p:nvGrpSpPr>
        <p:grpSpPr>
          <a:xfrm>
            <a:off x="4879734" y="5468108"/>
            <a:ext cx="310896" cy="310896"/>
            <a:chOff x="4879734" y="5468108"/>
            <a:chExt cx="310896" cy="310896"/>
          </a:xfrm>
        </p:grpSpPr>
        <p:sp>
          <p:nvSpPr>
            <p:cNvPr id="95" name="Oval 94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96" name="Picture 6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 bwMode="auto">
            <a:xfrm>
              <a:off x="4935867" y="5521169"/>
              <a:ext cx="196609" cy="194742"/>
            </a:xfrm>
            <a:prstGeom prst="rect">
              <a:avLst/>
            </a:prstGeom>
            <a:noFill/>
          </p:spPr>
        </p:pic>
      </p:grpSp>
      <p:grpSp>
        <p:nvGrpSpPr>
          <p:cNvPr id="97" name="Group 96"/>
          <p:cNvGrpSpPr/>
          <p:nvPr userDrawn="1"/>
        </p:nvGrpSpPr>
        <p:grpSpPr>
          <a:xfrm>
            <a:off x="5949915" y="5468108"/>
            <a:ext cx="310896" cy="310896"/>
            <a:chOff x="5949915" y="5468108"/>
            <a:chExt cx="310896" cy="310896"/>
          </a:xfrm>
        </p:grpSpPr>
        <p:sp>
          <p:nvSpPr>
            <p:cNvPr id="98" name="Oval 97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99" name="Picture 8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 bwMode="auto">
            <a:xfrm>
              <a:off x="6007100" y="5527072"/>
              <a:ext cx="185758" cy="188431"/>
            </a:xfrm>
            <a:prstGeom prst="rect">
              <a:avLst/>
            </a:prstGeom>
            <a:noFill/>
          </p:spPr>
        </p:pic>
      </p:grpSp>
      <p:grpSp>
        <p:nvGrpSpPr>
          <p:cNvPr id="100" name="Group 99"/>
          <p:cNvGrpSpPr/>
          <p:nvPr userDrawn="1"/>
        </p:nvGrpSpPr>
        <p:grpSpPr>
          <a:xfrm>
            <a:off x="3094779" y="5468108"/>
            <a:ext cx="311523" cy="315559"/>
            <a:chOff x="3094779" y="5468108"/>
            <a:chExt cx="311523" cy="315559"/>
          </a:xfrm>
        </p:grpSpPr>
        <p:sp>
          <p:nvSpPr>
            <p:cNvPr id="101" name="Oval 100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102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5406" y="5472771"/>
              <a:ext cx="310896" cy="310896"/>
            </a:xfrm>
            <a:prstGeom prst="rect">
              <a:avLst/>
            </a:prstGeom>
            <a:noFill/>
          </p:spPr>
        </p:pic>
      </p:grpSp>
      <p:sp>
        <p:nvSpPr>
          <p:cNvPr id="125" name="Oval 124"/>
          <p:cNvSpPr/>
          <p:nvPr userDrawn="1"/>
        </p:nvSpPr>
        <p:spPr>
          <a:xfrm>
            <a:off x="953427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126" name="Picture 5"/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006777" y="5515986"/>
            <a:ext cx="204196" cy="215141"/>
          </a:xfrm>
          <a:prstGeom prst="rect">
            <a:avLst/>
          </a:prstGeom>
          <a:noFill/>
        </p:spPr>
      </p:pic>
      <p:pic>
        <p:nvPicPr>
          <p:cNvPr id="127" name="Picture 5"/>
          <p:cNvPicPr>
            <a:picLocks noChangeAspect="1" noChangeArrowheads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397858" y="5540155"/>
            <a:ext cx="238430" cy="145035"/>
          </a:xfrm>
          <a:prstGeom prst="rect">
            <a:avLst/>
          </a:prstGeom>
          <a:noFill/>
        </p:spPr>
      </p:pic>
      <p:pic>
        <p:nvPicPr>
          <p:cNvPr id="128" name="Picture 5"/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3516727" y="5508038"/>
            <a:ext cx="197701" cy="197481"/>
          </a:xfrm>
          <a:prstGeom prst="rect">
            <a:avLst/>
          </a:prstGeom>
          <a:noFill/>
        </p:spPr>
      </p:pic>
      <p:pic>
        <p:nvPicPr>
          <p:cNvPr id="129" name="Picture 5"/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6345757" y="5552717"/>
            <a:ext cx="233986" cy="1658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60566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4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6025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/Produc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 userDrawn="1"/>
        </p:nvSpPr>
        <p:spPr>
          <a:xfrm>
            <a:off x="5931017" y="0"/>
            <a:ext cx="6260983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640" y="6473952"/>
            <a:ext cx="2413343" cy="153888"/>
          </a:xfrm>
        </p:spPr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0850" y="840981"/>
            <a:ext cx="4815286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1407" y="961121"/>
            <a:ext cx="4556458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 smtClean="0"/>
              <a:t>Click To Edit Product Text</a:t>
            </a:r>
            <a:endParaRPr lang="en-US" dirty="0"/>
          </a:p>
        </p:txBody>
      </p: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640" y="556260"/>
            <a:ext cx="6048375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2008" y="2020824"/>
            <a:ext cx="4553712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cxnSp>
        <p:nvCxnSpPr>
          <p:cNvPr id="70" name="Straight Connector 69"/>
          <p:cNvCxnSpPr/>
          <p:nvPr userDrawn="1"/>
        </p:nvCxnSpPr>
        <p:spPr>
          <a:xfrm>
            <a:off x="6922008" y="1908190"/>
            <a:ext cx="455371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420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roduc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 userDrawn="1"/>
        </p:nvSpPr>
        <p:spPr>
          <a:xfrm>
            <a:off x="5931017" y="0"/>
            <a:ext cx="6260983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640" y="6473952"/>
            <a:ext cx="2413343" cy="153888"/>
          </a:xfrm>
        </p:spPr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0850" y="840981"/>
            <a:ext cx="4815286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1407" y="961121"/>
            <a:ext cx="4556458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 smtClean="0"/>
              <a:t>Click To Edit Product Text</a:t>
            </a:r>
            <a:endParaRPr lang="en-US" dirty="0"/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6922008" y="1908190"/>
            <a:ext cx="455371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800850" cy="613562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2008" y="2020824"/>
            <a:ext cx="4553712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5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53859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9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179575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icon to create chart</a:t>
            </a:r>
            <a:endParaRPr lang="en-US" dirty="0"/>
          </a:p>
        </p:txBody>
      </p:sp>
      <p:sp>
        <p:nvSpPr>
          <p:cNvPr id="12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3576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179575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icon to create chart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3576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 &amp; She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179576"/>
            <a:ext cx="11073385" cy="5209682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icon to create chart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97895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63835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63835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893"/>
            <a:ext cx="12190412" cy="685710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 userDrawn="1"/>
        </p:nvGrpSpPr>
        <p:grpSpPr bwMode="gray">
          <a:xfrm>
            <a:off x="1828170" y="1525134"/>
            <a:ext cx="8535661" cy="4341742"/>
            <a:chOff x="1828170" y="1258957"/>
            <a:chExt cx="8535661" cy="434174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ounded Rectangle 5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61" name="Group 60"/>
          <p:cNvGrpSpPr/>
          <p:nvPr userDrawn="1"/>
        </p:nvGrpSpPr>
        <p:grpSpPr bwMode="gray">
          <a:xfrm>
            <a:off x="5853433" y="1265716"/>
            <a:ext cx="485134" cy="485134"/>
            <a:chOff x="5853433" y="734066"/>
            <a:chExt cx="485134" cy="485134"/>
          </a:xfrm>
        </p:grpSpPr>
        <p:sp>
          <p:nvSpPr>
            <p:cNvPr id="62" name="Oval 61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63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4" name="Picture 5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08694" y="2791839"/>
            <a:ext cx="5374610" cy="12460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0583673" y="3056111"/>
            <a:ext cx="2412866" cy="8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99771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RED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893"/>
            <a:ext cx="12190412" cy="6857106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black">
          <a:xfrm>
            <a:off x="0" y="6384631"/>
            <a:ext cx="12192000" cy="4733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6384631"/>
            <a:ext cx="12188952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25400" dist="127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 dirty="0" smtClean="0">
                <a:cs typeface="Arial" pitchFamily="34" charset="0"/>
              </a:rPr>
              <a:t>2016 Lenovo Internal. All rights reserved.</a:t>
            </a:r>
            <a:endParaRPr lang="en-US" sz="1000" dirty="0">
              <a:cs typeface="Arial" pitchFamily="34" charset="0"/>
            </a:endParaRPr>
          </a:p>
        </p:txBody>
      </p: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1764792" y="1709928"/>
            <a:ext cx="9582912" cy="285292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648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section header title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1764792" y="4589463"/>
            <a:ext cx="958265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subtitle text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white">
          <a:xfrm>
            <a:off x="1651781" y="4563269"/>
            <a:ext cx="0" cy="1816894"/>
          </a:xfrm>
          <a:prstGeom prst="line">
            <a:avLst/>
          </a:prstGeom>
          <a:ln w="127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 bwMode="gray">
          <a:xfrm>
            <a:off x="1592345" y="6329604"/>
            <a:ext cx="118872" cy="11887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16" name="Freeform 5"/>
          <p:cNvSpPr>
            <a:spLocks noEditPoints="1"/>
          </p:cNvSpPr>
          <p:nvPr userDrawn="1"/>
        </p:nvSpPr>
        <p:spPr bwMode="white">
          <a:xfrm>
            <a:off x="1171990" y="4087549"/>
            <a:ext cx="347589" cy="34688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206 w 412"/>
              <a:gd name="T11" fmla="*/ 376 h 412"/>
              <a:gd name="T12" fmla="*/ 36 w 412"/>
              <a:gd name="T13" fmla="*/ 206 h 412"/>
              <a:gd name="T14" fmla="*/ 206 w 412"/>
              <a:gd name="T15" fmla="*/ 36 h 412"/>
              <a:gd name="T16" fmla="*/ 376 w 412"/>
              <a:gd name="T17" fmla="*/ 206 h 412"/>
              <a:gd name="T18" fmla="*/ 206 w 412"/>
              <a:gd name="T19" fmla="*/ 376 h 412"/>
              <a:gd name="T20" fmla="*/ 328 w 412"/>
              <a:gd name="T21" fmla="*/ 206 h 412"/>
              <a:gd name="T22" fmla="*/ 260 w 412"/>
              <a:gd name="T23" fmla="*/ 274 h 412"/>
              <a:gd name="T24" fmla="*/ 222 w 412"/>
              <a:gd name="T25" fmla="*/ 274 h 412"/>
              <a:gd name="T26" fmla="*/ 271 w 412"/>
              <a:gd name="T27" fmla="*/ 225 h 412"/>
              <a:gd name="T28" fmla="*/ 90 w 412"/>
              <a:gd name="T29" fmla="*/ 225 h 412"/>
              <a:gd name="T30" fmla="*/ 90 w 412"/>
              <a:gd name="T31" fmla="*/ 218 h 412"/>
              <a:gd name="T32" fmla="*/ 90 w 412"/>
              <a:gd name="T33" fmla="*/ 194 h 412"/>
              <a:gd name="T34" fmla="*/ 90 w 412"/>
              <a:gd name="T35" fmla="*/ 187 h 412"/>
              <a:gd name="T36" fmla="*/ 271 w 412"/>
              <a:gd name="T37" fmla="*/ 187 h 412"/>
              <a:gd name="T38" fmla="*/ 222 w 412"/>
              <a:gd name="T39" fmla="*/ 138 h 412"/>
              <a:gd name="T40" fmla="*/ 260 w 412"/>
              <a:gd name="T41" fmla="*/ 138 h 412"/>
              <a:gd name="T42" fmla="*/ 328 w 412"/>
              <a:gd name="T43" fmla="*/ 2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19"/>
                  <a:pt x="92" y="412"/>
                  <a:pt x="206" y="412"/>
                </a:cubicBezTo>
                <a:cubicBezTo>
                  <a:pt x="320" y="412"/>
                  <a:pt x="412" y="319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206" y="376"/>
                </a:moveTo>
                <a:cubicBezTo>
                  <a:pt x="112" y="376"/>
                  <a:pt x="36" y="300"/>
                  <a:pt x="36" y="206"/>
                </a:cubicBezTo>
                <a:cubicBezTo>
                  <a:pt x="36" y="112"/>
                  <a:pt x="112" y="36"/>
                  <a:pt x="206" y="36"/>
                </a:cubicBezTo>
                <a:cubicBezTo>
                  <a:pt x="300" y="36"/>
                  <a:pt x="376" y="112"/>
                  <a:pt x="376" y="206"/>
                </a:cubicBezTo>
                <a:cubicBezTo>
                  <a:pt x="376" y="300"/>
                  <a:pt x="300" y="376"/>
                  <a:pt x="206" y="376"/>
                </a:cubicBezTo>
                <a:close/>
                <a:moveTo>
                  <a:pt x="328" y="206"/>
                </a:moveTo>
                <a:cubicBezTo>
                  <a:pt x="260" y="274"/>
                  <a:pt x="260" y="274"/>
                  <a:pt x="260" y="274"/>
                </a:cubicBezTo>
                <a:cubicBezTo>
                  <a:pt x="222" y="274"/>
                  <a:pt x="222" y="274"/>
                  <a:pt x="222" y="274"/>
                </a:cubicBezTo>
                <a:cubicBezTo>
                  <a:pt x="271" y="225"/>
                  <a:pt x="271" y="225"/>
                  <a:pt x="271" y="225"/>
                </a:cubicBezTo>
                <a:cubicBezTo>
                  <a:pt x="90" y="225"/>
                  <a:pt x="90" y="225"/>
                  <a:pt x="90" y="225"/>
                </a:cubicBezTo>
                <a:cubicBezTo>
                  <a:pt x="90" y="218"/>
                  <a:pt x="90" y="218"/>
                  <a:pt x="90" y="218"/>
                </a:cubicBezTo>
                <a:cubicBezTo>
                  <a:pt x="90" y="194"/>
                  <a:pt x="90" y="194"/>
                  <a:pt x="90" y="194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271" y="187"/>
                  <a:pt x="271" y="187"/>
                  <a:pt x="271" y="187"/>
                </a:cubicBezTo>
                <a:cubicBezTo>
                  <a:pt x="222" y="138"/>
                  <a:pt x="222" y="138"/>
                  <a:pt x="222" y="138"/>
                </a:cubicBezTo>
                <a:cubicBezTo>
                  <a:pt x="260" y="138"/>
                  <a:pt x="260" y="138"/>
                  <a:pt x="260" y="138"/>
                </a:cubicBezTo>
                <a:lnTo>
                  <a:pt x="328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18669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9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noFill/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09395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9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4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09395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11073384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11416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11073384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11416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Subtitle Conten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591056"/>
            <a:ext cx="11073384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784" y="914400"/>
            <a:ext cx="11073384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10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81479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Conten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784" y="914400"/>
            <a:ext cx="11073384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591056"/>
            <a:ext cx="11073384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23887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893"/>
            <a:ext cx="12190412" cy="685710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cap="none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9" name="TextBox slide number"/>
          <p:cNvSpPr txBox="1"/>
          <p:nvPr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3302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9" r:id="rId2"/>
    <p:sldLayoutId id="2147483670" r:id="rId3"/>
    <p:sldLayoutId id="2147483654" r:id="rId4"/>
    <p:sldLayoutId id="2147483672" r:id="rId5"/>
    <p:sldLayoutId id="2147483661" r:id="rId6"/>
    <p:sldLayoutId id="2147483671" r:id="rId7"/>
    <p:sldLayoutId id="2147483673" r:id="rId8"/>
    <p:sldLayoutId id="2147483678" r:id="rId9"/>
    <p:sldLayoutId id="2147483662" r:id="rId10"/>
    <p:sldLayoutId id="2147483674" r:id="rId11"/>
    <p:sldLayoutId id="2147483691" r:id="rId12"/>
    <p:sldLayoutId id="2147483690" r:id="rId13"/>
    <p:sldLayoutId id="2147483692" r:id="rId14"/>
    <p:sldLayoutId id="2147483695" r:id="rId15"/>
    <p:sldLayoutId id="2147483694" r:id="rId16"/>
    <p:sldLayoutId id="2147483697" r:id="rId17"/>
    <p:sldLayoutId id="2147483698" r:id="rId18"/>
    <p:sldLayoutId id="2147483699" r:id="rId19"/>
    <p:sldLayoutId id="2147483700" r:id="rId20"/>
    <p:sldLayoutId id="2147483681" r:id="rId21"/>
    <p:sldLayoutId id="2147483682" r:id="rId22"/>
    <p:sldLayoutId id="2147483657" r:id="rId23"/>
    <p:sldLayoutId id="2147483676" r:id="rId24"/>
    <p:sldLayoutId id="2147483680" r:id="rId25"/>
    <p:sldLayoutId id="2147483659" r:id="rId26"/>
    <p:sldLayoutId id="2147483675" r:id="rId27"/>
    <p:sldLayoutId id="2147483668" r:id="rId28"/>
  </p:sldLayoutIdLst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dt="0"/>
  <p:txStyles>
    <p:titleStyle>
      <a:lvl1pPr algn="ctr" defTabSz="1218987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4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90427" indent="-380933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523733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133227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2720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.com/juju-solutions/layer-vanilla.git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jucharms.com/docs/stable/reference-charm-hooks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jujucharms.com/docs/stable/reference-charm-hooks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jujucharms.com/docs/2.1/tools-charm-helpers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jujucharms.com/docs/stable/reference-charm-hooks" TargetMode="Externa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solution</a:t>
            </a:r>
            <a:br>
              <a:rPr lang="en-US" dirty="0" smtClean="0"/>
            </a:br>
            <a:r>
              <a:rPr lang="en-US" dirty="0" smtClean="0"/>
              <a:t>Demo #1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Xiaogang Zhou, Feng Xia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4/7/2017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67174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 1 example – Juju + </a:t>
            </a:r>
            <a:r>
              <a:rPr lang="en-US" dirty="0" err="1" smtClean="0"/>
              <a:t>MaaS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4549" y="981978"/>
            <a:ext cx="60700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Prepare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MaaS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and BM nodes – NEW, commissioning, READY</a:t>
            </a:r>
          </a:p>
          <a:p>
            <a:pPr marL="457200" indent="-457200">
              <a:buAutoNum type="arabicPeriod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Bootstrap Juju environment – create manager node, aka. Machine-0</a:t>
            </a:r>
          </a:p>
          <a:p>
            <a:pPr marL="457200" indent="-457200">
              <a:buAutoNum type="arabicPeriod"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457200" indent="-457200"/>
            <a:endParaRPr lang="en-US" sz="14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11" descr="maas cloud yam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7709" y="1730302"/>
            <a:ext cx="4428547" cy="4146624"/>
          </a:xfrm>
          <a:prstGeom prst="rect">
            <a:avLst/>
          </a:prstGeom>
        </p:spPr>
      </p:pic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747709" y="5919954"/>
            <a:ext cx="33173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dirty="0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To add a cloud: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$ juju add-cloud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devmaas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maas-clouds.yaml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pic>
        <p:nvPicPr>
          <p:cNvPr id="16" name="Picture 15" descr="juju deploy target node state diagra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14565" y="1003217"/>
            <a:ext cx="5183476" cy="562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8640" y="979715"/>
            <a:ext cx="11073384" cy="761999"/>
          </a:xfrm>
          <a:prstGeom prst="rect">
            <a:avLst/>
          </a:prstGeom>
          <a:noFill/>
          <a:ln w="31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E.g.</a:t>
            </a:r>
            <a:r>
              <a:rPr lang="en-US" altLang="zh-CN" sz="1600" dirty="0" smtClean="0">
                <a:solidFill>
                  <a:schemeClr val="tx1"/>
                </a:solidFill>
              </a:rPr>
              <a:t> --constraints 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mem</a:t>
            </a:r>
            <a:r>
              <a:rPr lang="en-US" altLang="zh-CN" sz="1600" dirty="0" smtClean="0">
                <a:solidFill>
                  <a:schemeClr val="tx1"/>
                </a:solidFill>
              </a:rPr>
              <a:t>=4G cores=2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Can also define different constraints sets for different </a:t>
            </a:r>
            <a:r>
              <a:rPr lang="en-US" sz="1600" dirty="0" err="1" smtClean="0">
                <a:solidFill>
                  <a:schemeClr val="tx1"/>
                </a:solidFill>
              </a:rPr>
              <a:t>clouds:Such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</a:rPr>
              <a:t>as:arch,cores,mem,root</a:t>
            </a:r>
            <a:r>
              <a:rPr lang="en-US" sz="1600" dirty="0" smtClean="0">
                <a:solidFill>
                  <a:schemeClr val="tx1"/>
                </a:solidFill>
              </a:rPr>
              <a:t>-</a:t>
            </a:r>
            <a:r>
              <a:rPr lang="en-US" sz="1600" dirty="0" err="1" smtClean="0">
                <a:solidFill>
                  <a:schemeClr val="tx1"/>
                </a:solidFill>
              </a:rPr>
              <a:t>disk,virt</a:t>
            </a:r>
            <a:r>
              <a:rPr lang="en-US" sz="1600" dirty="0" smtClean="0">
                <a:solidFill>
                  <a:schemeClr val="tx1"/>
                </a:solidFill>
              </a:rPr>
              <a:t>-type    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87702" y="1846161"/>
            <a:ext cx="9239250" cy="456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Juju status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5523503" y="6197697"/>
            <a:ext cx="331735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Ubuntu Mono"/>
                <a:cs typeface="Arial" pitchFamily="34" charset="0"/>
              </a:rPr>
              <a:t>Fig.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$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 juju status</a:t>
            </a:r>
            <a:endParaRPr kumimoji="0" lang="en-US" sz="12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7" name="Picture 16" descr="juju statu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96631" y="990601"/>
            <a:ext cx="9752432" cy="506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charm deploy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0726" y="1083692"/>
            <a:ext cx="88280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Details of the charm that we will demo, use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Openstack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457200" indent="-457200">
              <a:buAutoNum type="arabicPeriod"/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Screencast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a deploy process, including views from Juju GUI</a:t>
            </a:r>
          </a:p>
        </p:txBody>
      </p:sp>
      <p:sp>
        <p:nvSpPr>
          <p:cNvPr id="7" name="Rectangle 6"/>
          <p:cNvSpPr/>
          <p:nvPr/>
        </p:nvSpPr>
        <p:spPr>
          <a:xfrm>
            <a:off x="2961983" y="2123633"/>
            <a:ext cx="5660774" cy="3902149"/>
          </a:xfrm>
          <a:prstGeom prst="rect">
            <a:avLst/>
          </a:prstGeom>
          <a:noFill/>
          <a:ln w="31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Screencast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white"/>
                </a:solidFill>
                <a:cs typeface="Arial" pitchFamily="34" charset="0"/>
              </a:rPr>
              <a:t>2017 </a:t>
            </a:r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Charm development</a:t>
            </a:r>
            <a:endParaRPr lang="en-US" sz="4000" dirty="0"/>
          </a:p>
        </p:txBody>
      </p:sp>
    </p:spTree>
    <p:extLst>
      <p:ext uri="{BB962C8B-B14F-4D97-AF65-F5344CB8AC3E}">
        <p14:creationId xmlns="" xmlns:p14="http://schemas.microsoft.com/office/powerpoint/2010/main" val="837580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tree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61927" y="1240835"/>
            <a:ext cx="4802918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marL="457200" indent="-457200"/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config.yaml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config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options</a:t>
            </a:r>
          </a:p>
          <a:p>
            <a:pPr marL="457200" indent="-457200"/>
            <a:r>
              <a:rPr lang="en-US" sz="1400" dirty="0" smtClean="0">
                <a:latin typeface="Arial" pitchFamily="34" charset="0"/>
                <a:cs typeface="Arial" pitchFamily="34" charset="0"/>
              </a:rPr>
              <a:t>can be load in the python files to enable flexible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config</a:t>
            </a: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457200" indent="-457200"/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metadata.yaml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: charm meta</a:t>
            </a:r>
          </a:p>
          <a:p>
            <a:pPr marL="457200" indent="-457200"/>
            <a:r>
              <a:rPr lang="en-US" sz="1400" dirty="0" smtClean="0">
                <a:latin typeface="Arial" pitchFamily="34" charset="0"/>
                <a:cs typeface="Arial" pitchFamily="34" charset="0"/>
              </a:rPr>
              <a:t>Defines info like what is the charm, works on which series </a:t>
            </a:r>
          </a:p>
          <a:p>
            <a:pPr marL="457200" indent="-457200"/>
            <a:r>
              <a:rPr lang="en-US" sz="1400" dirty="0" smtClean="0">
                <a:latin typeface="Arial" pitchFamily="34" charset="0"/>
                <a:cs typeface="Arial" pitchFamily="34" charset="0"/>
              </a:rPr>
              <a:t>And what relationship this charm might involve</a:t>
            </a:r>
          </a:p>
          <a:p>
            <a:pPr marL="457200" indent="-457200"/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layer.yaml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marL="1066693" lvl="1" indent="-4572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Include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layer:basic</a:t>
            </a: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1066693" lvl="1" indent="-4572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List of reusable layers</a:t>
            </a:r>
          </a:p>
          <a:p>
            <a:pPr marL="1066693" lvl="1" indent="-4572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This is like inject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conceph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, included layer</a:t>
            </a:r>
          </a:p>
          <a:p>
            <a:pPr marL="1066693" lvl="1" indent="-457200"/>
            <a:r>
              <a:rPr lang="en-US" sz="1400" dirty="0" smtClean="0">
                <a:latin typeface="Arial" pitchFamily="34" charset="0"/>
                <a:cs typeface="Arial" pitchFamily="34" charset="0"/>
              </a:rPr>
              <a:t>can be used in the layer </a:t>
            </a:r>
          </a:p>
          <a:p>
            <a:pPr marL="457200" indent="-457200"/>
            <a:r>
              <a:rPr lang="en-US" sz="1600" dirty="0" smtClean="0">
                <a:latin typeface="Arial" pitchFamily="34" charset="0"/>
                <a:cs typeface="Arial" pitchFamily="34" charset="0"/>
              </a:rPr>
              <a:t>(not shown)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interface.yaml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marL="1066693" lvl="1" indent="-457200"/>
            <a:r>
              <a:rPr lang="en-US" sz="1600" dirty="0" smtClean="0">
                <a:latin typeface="Arial" pitchFamily="34" charset="0"/>
                <a:cs typeface="Arial" pitchFamily="34" charset="0"/>
              </a:rPr>
              <a:t>- Require &amp; provide (</a:t>
            </a:r>
            <a:r>
              <a:rPr lang="en-US" sz="1600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consider delete this?)</a:t>
            </a:r>
          </a:p>
          <a:p>
            <a:pPr marL="457200" indent="-457200"/>
            <a:r>
              <a:rPr lang="en-US" sz="1600" dirty="0" smtClean="0">
                <a:latin typeface="Arial" pitchFamily="34" charset="0"/>
                <a:cs typeface="Arial" pitchFamily="34" charset="0"/>
              </a:rPr>
              <a:t>/reactive: custom code</a:t>
            </a:r>
          </a:p>
          <a:p>
            <a:pPr marL="457200" indent="-457200"/>
            <a:r>
              <a:rPr lang="en-US" sz="1600" dirty="0" smtClean="0">
                <a:latin typeface="Arial" pitchFamily="34" charset="0"/>
                <a:cs typeface="Arial" pitchFamily="34" charset="0"/>
              </a:rPr>
              <a:t>Intro of charm-helpers</a:t>
            </a:r>
          </a:p>
          <a:p>
            <a:pPr marL="457200" indent="-457200"/>
            <a:r>
              <a:rPr lang="en-US" sz="1600" dirty="0" smtClean="0">
                <a:latin typeface="Arial" pitchFamily="34" charset="0"/>
                <a:cs typeface="Arial" pitchFamily="34" charset="0"/>
              </a:rPr>
              <a:t>Intro of charm tools</a:t>
            </a:r>
          </a:p>
        </p:txBody>
      </p:sp>
      <p:pic>
        <p:nvPicPr>
          <p:cNvPr id="10" name="Picture 9" descr="charm code tree lay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0023" y="3318327"/>
            <a:ext cx="6412049" cy="2641474"/>
          </a:xfrm>
          <a:prstGeom prst="rect">
            <a:avLst/>
          </a:prstGeom>
        </p:spPr>
      </p:pic>
      <p:pic>
        <p:nvPicPr>
          <p:cNvPr id="8" name="Picture 7" descr="charm code tree di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50362" y="990601"/>
            <a:ext cx="2616200" cy="2019300"/>
          </a:xfrm>
          <a:prstGeom prst="rect">
            <a:avLst/>
          </a:prstGeom>
        </p:spPr>
      </p:pic>
      <p:cxnSp>
        <p:nvCxnSpPr>
          <p:cNvPr id="12" name="Elbow Connector 11"/>
          <p:cNvCxnSpPr>
            <a:stCxn id="8" idx="1"/>
            <a:endCxn id="15" idx="3"/>
          </p:cNvCxnSpPr>
          <p:nvPr/>
        </p:nvCxnSpPr>
        <p:spPr>
          <a:xfrm rot="10800000">
            <a:off x="1187436" y="1861753"/>
            <a:ext cx="1262926" cy="13849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44549" y="1723252"/>
            <a:ext cx="94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Layer code</a:t>
            </a:r>
          </a:p>
        </p:txBody>
      </p:sp>
      <p:cxnSp>
        <p:nvCxnSpPr>
          <p:cNvPr id="18" name="Elbow Connector 17"/>
          <p:cNvCxnSpPr/>
          <p:nvPr/>
        </p:nvCxnSpPr>
        <p:spPr>
          <a:xfrm rot="10800000" flipV="1">
            <a:off x="1414130" y="2434854"/>
            <a:ext cx="1036232" cy="24455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44549" y="2540906"/>
            <a:ext cx="1165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Built charm dir</a:t>
            </a: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charm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8" name="文本占位符 2"/>
          <p:cNvSpPr txBox="1">
            <a:spLocks/>
          </p:cNvSpPr>
          <p:nvPr/>
        </p:nvSpPr>
        <p:spPr>
          <a:xfrm>
            <a:off x="620023" y="1212112"/>
            <a:ext cx="9071640" cy="4384440"/>
          </a:xfrm>
          <a:prstGeom prst="rect">
            <a:avLst/>
          </a:prstGeom>
        </p:spPr>
        <p:txBody>
          <a:bodyPr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5pPr>
            <a:lvl6pPr marL="2591999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6pPr>
            <a:lvl7pPr marL="3023999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9pPr>
          </a:lstStyle>
          <a:p>
            <a:pPr marL="432000" marR="0" lvl="0" indent="-324000" algn="l" defTabSz="1218987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Can download charm from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github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and run charm build:</a:t>
            </a:r>
          </a:p>
          <a:p>
            <a:pPr marL="432000" marR="0" lvl="0" indent="-324000" algn="l" defTabSz="1218987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$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git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clone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  <a:hlinkClick r:id="rId2"/>
              </a:rPr>
              <a:t>http://github.com/juju-solutions/layer-vanilla.git</a:t>
            </a:r>
          </a:p>
          <a:p>
            <a:pPr marL="432000" marR="0" lvl="0" indent="-324000" algn="l" defTabSz="1218987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Use the charm tools to build up the charm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src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:</a:t>
            </a:r>
          </a:p>
          <a:p>
            <a:pPr marL="432000" marR="0" lvl="0" indent="-324000" algn="l" defTabSz="1218987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charm create -t reactive-python   XXXX (this –t is the type of charm template we want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to create, react is a very flexible way to write a charm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)</a:t>
            </a:r>
          </a:p>
          <a:p>
            <a:pPr marL="432000" marR="0" lvl="0" indent="-324000" algn="l" defTabSz="1218987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Use the charm build to create a charm</a:t>
            </a:r>
          </a:p>
          <a:p>
            <a:pPr marL="432000" marR="0" lvl="0" indent="-324000" algn="l" defTabSz="1218987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Deploy </a:t>
            </a:r>
            <a:r>
              <a:rPr lang="en-US" sz="1600" dirty="0" smtClean="0"/>
              <a:t> local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charm to certain machine</a:t>
            </a:r>
          </a:p>
          <a:p>
            <a:pPr marL="432000" marR="0" lvl="0" indent="-324000" algn="l" defTabSz="1218987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juju deploy $JUJU_REPOSITORY/trusty/layer-alum --series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xenial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–to machine-id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highlight>
                <a:scrgbClr r="0" g="0" b="0">
                  <a:alpha val="0"/>
                </a:scrgbClr>
              </a:highlight>
              <a:uLnTx/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white"/>
                </a:solidFill>
                <a:cs typeface="Arial" pitchFamily="34" charset="0"/>
              </a:rPr>
              <a:t>2017 </a:t>
            </a:r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Charm chained states</a:t>
            </a:r>
            <a:endParaRPr lang="en-US" sz="4000" dirty="0"/>
          </a:p>
        </p:txBody>
      </p:sp>
    </p:spTree>
    <p:extLst>
      <p:ext uri="{BB962C8B-B14F-4D97-AF65-F5344CB8AC3E}">
        <p14:creationId xmlns="" xmlns:p14="http://schemas.microsoft.com/office/powerpoint/2010/main" val="837580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Chained-states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275895" y="878773"/>
            <a:ext cx="4049714" cy="4069958"/>
            <a:chOff x="1573619" y="1379529"/>
            <a:chExt cx="4049714" cy="4069958"/>
          </a:xfrm>
        </p:grpSpPr>
        <p:sp>
          <p:nvSpPr>
            <p:cNvPr id="11" name="Rectangle 10"/>
            <p:cNvSpPr/>
            <p:nvPr/>
          </p:nvSpPr>
          <p:spPr>
            <a:xfrm>
              <a:off x="2522434" y="2708533"/>
              <a:ext cx="2485479" cy="557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State.1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522434" y="3651286"/>
              <a:ext cx="2485479" cy="557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State.2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522434" y="4601128"/>
              <a:ext cx="2485479" cy="557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State.3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3758587" y="3265603"/>
              <a:ext cx="13172" cy="38568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3765173" y="4208356"/>
              <a:ext cx="0" cy="39277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20" idx="4"/>
            </p:cNvCxnSpPr>
            <p:nvPr/>
          </p:nvCxnSpPr>
          <p:spPr>
            <a:xfrm>
              <a:off x="3765173" y="1869179"/>
              <a:ext cx="6586" cy="83935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>
              <a:off x="3434569" y="1379529"/>
              <a:ext cx="675441" cy="489650"/>
              <a:chOff x="2829804" y="2157857"/>
              <a:chExt cx="675441" cy="489650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3061195" y="2434856"/>
                <a:ext cx="198426" cy="21265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829804" y="2157857"/>
                <a:ext cx="67544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Arial" pitchFamily="34" charset="0"/>
                    <a:cs typeface="Arial" pitchFamily="34" charset="0"/>
                  </a:rPr>
                  <a:t>START</a:t>
                </a: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3771759" y="2283866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latin typeface="Arial" pitchFamily="34" charset="0"/>
                  <a:cs typeface="Arial" pitchFamily="34" charset="0"/>
                </a:rPr>
                <a:t>set_state</a:t>
              </a:r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(‘state.1’)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771759" y="3246111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latin typeface="Arial" pitchFamily="34" charset="0"/>
                  <a:cs typeface="Arial" pitchFamily="34" charset="0"/>
                </a:rPr>
                <a:t>set_state</a:t>
              </a:r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(‘state.2’)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771759" y="4208356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latin typeface="Arial" pitchFamily="34" charset="0"/>
                  <a:cs typeface="Arial" pitchFamily="34" charset="0"/>
                </a:rPr>
                <a:t>set_state</a:t>
              </a:r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(‘state.3’)</a:t>
              </a:r>
            </a:p>
          </p:txBody>
        </p:sp>
        <p:cxnSp>
          <p:nvCxnSpPr>
            <p:cNvPr id="28" name="Elbow Connector 27"/>
            <p:cNvCxnSpPr>
              <a:stCxn id="15" idx="1"/>
              <a:endCxn id="11" idx="1"/>
            </p:cNvCxnSpPr>
            <p:nvPr/>
          </p:nvCxnSpPr>
          <p:spPr>
            <a:xfrm rot="10800000">
              <a:off x="2522434" y="2987069"/>
              <a:ext cx="12700" cy="1892595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 rot="16200000">
              <a:off x="1289921" y="3847011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latin typeface="Arial" pitchFamily="34" charset="0"/>
                  <a:cs typeface="Arial" pitchFamily="34" charset="0"/>
                </a:rPr>
                <a:t>set_state</a:t>
              </a:r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(‘state.1’)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573619" y="2220069"/>
              <a:ext cx="4049714" cy="3229418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368901" y="1379529"/>
            <a:ext cx="5454503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dirty="0" smtClean="0">
                <a:latin typeface="Arial" pitchFamily="34" charset="0"/>
                <a:cs typeface="Arial" pitchFamily="34" charset="0"/>
              </a:rPr>
              <a:t>Intro of states</a:t>
            </a:r>
          </a:p>
          <a:p>
            <a:pPr marL="457200" indent="-457200"/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use @when and similar decorators to indicate that blocks of code react to certain conditions, such as a relation reaching a specific state, a file changing, certain </a:t>
            </a:r>
            <a:r>
              <a:rPr lang="en-US" altLang="zh-CN" sz="1200" dirty="0" err="1" smtClean="0">
                <a:latin typeface="Arial" pitchFamily="34" charset="0"/>
                <a:cs typeface="Arial" pitchFamily="34" charset="0"/>
              </a:rPr>
              <a:t>config</a:t>
            </a:r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 values being set, etc.</a:t>
            </a:r>
          </a:p>
          <a:p>
            <a:pPr marL="457200" indent="-457200"/>
            <a:r>
              <a:rPr lang="en-US" dirty="0" smtClean="0">
                <a:latin typeface="Arial" pitchFamily="34" charset="0"/>
                <a:cs typeface="Arial" pitchFamily="34" charset="0"/>
              </a:rPr>
              <a:t>How are states executed?</a:t>
            </a:r>
          </a:p>
          <a:p>
            <a:pPr marL="457200" indent="-457200"/>
            <a:r>
              <a:rPr lang="en-US" altLang="zh-CN" sz="1400" dirty="0" smtClean="0">
                <a:latin typeface="Arial" pitchFamily="34" charset="0"/>
                <a:cs typeface="Arial" pitchFamily="34" charset="0"/>
              </a:rPr>
              <a:t>Use @when/@</a:t>
            </a:r>
            <a:r>
              <a:rPr lang="en-US" altLang="zh-CN" sz="1400" dirty="0" err="1" smtClean="0">
                <a:latin typeface="Arial" pitchFamily="34" charset="0"/>
                <a:cs typeface="Arial" pitchFamily="34" charset="0"/>
              </a:rPr>
              <a:t>when_not</a:t>
            </a:r>
            <a:r>
              <a:rPr lang="en-US" altLang="zh-CN" sz="1400" dirty="0" smtClean="0">
                <a:latin typeface="Arial" pitchFamily="34" charset="0"/>
                <a:cs typeface="Arial" pitchFamily="34" charset="0"/>
              </a:rPr>
              <a:t> to trigger the Function, use </a:t>
            </a:r>
            <a:r>
              <a:rPr lang="en-US" altLang="zh-CN" sz="1400" dirty="0" err="1" smtClean="0">
                <a:latin typeface="Arial" pitchFamily="34" charset="0"/>
                <a:cs typeface="Arial" pitchFamily="34" charset="0"/>
              </a:rPr>
              <a:t>set_state</a:t>
            </a:r>
            <a:r>
              <a:rPr lang="en-US" altLang="zh-CN" sz="14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altLang="zh-CN" sz="1400" dirty="0" err="1" smtClean="0">
                <a:latin typeface="Arial" pitchFamily="34" charset="0"/>
                <a:cs typeface="Arial" pitchFamily="34" charset="0"/>
              </a:rPr>
              <a:t>remove_state</a:t>
            </a:r>
            <a:r>
              <a:rPr lang="en-US" altLang="zh-CN" sz="1400" dirty="0" smtClean="0">
                <a:latin typeface="Arial" pitchFamily="34" charset="0"/>
                <a:cs typeface="Arial" pitchFamily="34" charset="0"/>
              </a:rPr>
              <a:t> to move to certain state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457200" indent="-457200"/>
            <a:r>
              <a:rPr lang="en-US" dirty="0" smtClean="0">
                <a:latin typeface="Arial" pitchFamily="34" charset="0"/>
                <a:cs typeface="Arial" pitchFamily="34" charset="0"/>
              </a:rPr>
              <a:t>Who sets the “start”?</a:t>
            </a:r>
          </a:p>
          <a:p>
            <a:pPr marL="457200" indent="-457200"/>
            <a:r>
              <a:rPr lang="en-US" altLang="zh-CN" sz="1400" dirty="0" smtClean="0">
                <a:latin typeface="Arial" pitchFamily="34" charset="0"/>
                <a:cs typeface="Arial" pitchFamily="34" charset="0"/>
              </a:rPr>
              <a:t>State is set in a provide layer and triggered in a require layer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457200" indent="-457200"/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5841" name="Picture 1"/>
          <p:cNvPicPr>
            <a:picLocks noChangeAspect="1" noChangeArrowheads="1"/>
          </p:cNvPicPr>
          <p:nvPr/>
        </p:nvPicPr>
        <p:blipFill>
          <a:blip r:embed="rId3" cstate="print"/>
          <a:srcRect l="15179" t="24874" r="45804" b="51009"/>
          <a:stretch>
            <a:fillRect/>
          </a:stretch>
        </p:blipFill>
        <p:spPr bwMode="auto">
          <a:xfrm>
            <a:off x="1128966" y="4994908"/>
            <a:ext cx="4757023" cy="1653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4" cstate="print"/>
          <a:srcRect l="16442" t="32193" r="56306" b="38689"/>
          <a:stretch>
            <a:fillRect/>
          </a:stretch>
        </p:blipFill>
        <p:spPr bwMode="auto">
          <a:xfrm>
            <a:off x="7095199" y="4817569"/>
            <a:ext cx="3322638" cy="19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chained-states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07535" y="1137685"/>
            <a:ext cx="8995144" cy="4888098"/>
          </a:xfrm>
          <a:prstGeom prst="rect">
            <a:avLst/>
          </a:prstGeom>
          <a:noFill/>
          <a:ln w="31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Screencast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smtClean="0"/>
              <a:t>Charm intro </a:t>
            </a:r>
            <a:endParaRPr lang="en-US" dirty="0" smtClean="0"/>
          </a:p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Charm deploy</a:t>
            </a:r>
          </a:p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Charm development</a:t>
            </a:r>
          </a:p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Charm chained states</a:t>
            </a:r>
          </a:p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Charm hooks </a:t>
            </a:r>
          </a:p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err="1" smtClean="0"/>
              <a:t>CentOS</a:t>
            </a:r>
            <a:r>
              <a:rPr lang="en-US" dirty="0" smtClean="0"/>
              <a:t> compatibility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white"/>
                </a:solidFill>
                <a:cs typeface="Arial" pitchFamily="34" charset="0"/>
              </a:rPr>
              <a:t>2017 </a:t>
            </a:r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Charm hooks</a:t>
            </a:r>
            <a:endParaRPr lang="en-US" sz="4000" dirty="0"/>
          </a:p>
        </p:txBody>
      </p:sp>
    </p:spTree>
    <p:extLst>
      <p:ext uri="{BB962C8B-B14F-4D97-AF65-F5344CB8AC3E}">
        <p14:creationId xmlns="" xmlns:p14="http://schemas.microsoft.com/office/powerpoint/2010/main" val="837580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ular Callout 7"/>
          <p:cNvSpPr/>
          <p:nvPr/>
        </p:nvSpPr>
        <p:spPr>
          <a:xfrm rot="5400000">
            <a:off x="5842590" y="1408815"/>
            <a:ext cx="4922874" cy="4465674"/>
          </a:xfrm>
          <a:prstGeom prst="wedgeRoundRectCallout">
            <a:avLst/>
          </a:prstGeom>
          <a:noFill/>
          <a:ln>
            <a:solidFill>
              <a:schemeClr val="accent4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event lifecycle hooks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89021" y="1850065"/>
            <a:ext cx="57841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install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err="1" smtClean="0">
                <a:hlinkClick r:id="rId2"/>
              </a:rPr>
              <a:t>config</a:t>
            </a:r>
            <a:r>
              <a:rPr lang="en-US" dirty="0" smtClean="0">
                <a:hlinkClick r:id="rId2"/>
              </a:rPr>
              <a:t>-changed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start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upgrade-charm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stop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update-status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leader-elected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leader-settings-changed</a:t>
            </a:r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6071191" y="2634895"/>
            <a:ext cx="415690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hlinkClick r:id="rId2"/>
              </a:rPr>
              <a:t>[name]-relation-joined</a:t>
            </a:r>
            <a:endParaRPr lang="en-US" dirty="0" smtClean="0">
              <a:solidFill>
                <a:schemeClr val="bg1"/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hlinkClick r:id="rId2"/>
              </a:rPr>
              <a:t>[name]-relation-changed</a:t>
            </a:r>
            <a:endParaRPr lang="en-US" dirty="0" smtClean="0">
              <a:solidFill>
                <a:schemeClr val="bg1"/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hlinkClick r:id="rId2"/>
              </a:rPr>
              <a:t>[name]-relation-departed</a:t>
            </a:r>
            <a:endParaRPr lang="en-US" dirty="0" smtClean="0">
              <a:solidFill>
                <a:schemeClr val="bg1"/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hlinkClick r:id="rId2"/>
              </a:rPr>
              <a:t>[name]-relation-broken</a:t>
            </a:r>
            <a:endParaRPr lang="en-US" dirty="0" smtClean="0">
              <a:solidFill>
                <a:schemeClr val="bg1"/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endParaRPr lang="en-US" dirty="0" smtClean="0">
              <a:solidFill>
                <a:schemeClr val="bg1"/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hlinkClick r:id="rId2"/>
              </a:rPr>
              <a:t>[name]-storage-attached</a:t>
            </a:r>
            <a:endParaRPr lang="en-US" dirty="0" smtClean="0">
              <a:solidFill>
                <a:schemeClr val="bg1"/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hlinkClick r:id="rId2"/>
              </a:rPr>
              <a:t>[name]-storage-detaching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48640" y="1180214"/>
            <a:ext cx="5001555" cy="4497572"/>
          </a:xfrm>
          <a:prstGeom prst="roundRect">
            <a:avLst/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299709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event lifecycle hooks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707571" y="2220699"/>
            <a:ext cx="2057400" cy="1023258"/>
          </a:xfrm>
          <a:prstGeom prst="round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fontAlgn="base">
              <a:buFont typeface="+mj-lt"/>
              <a:buAutoNum type="arabicPeriod"/>
            </a:pPr>
            <a:r>
              <a:rPr lang="en-US" altLang="zh-CN" dirty="0" smtClean="0">
                <a:hlinkClick r:id="rId2"/>
              </a:rPr>
              <a:t>install</a:t>
            </a:r>
            <a:endParaRPr lang="en-US" altLang="zh-CN" dirty="0" smtClean="0"/>
          </a:p>
        </p:txBody>
      </p:sp>
      <p:sp>
        <p:nvSpPr>
          <p:cNvPr id="14" name="圆角矩形 13"/>
          <p:cNvSpPr/>
          <p:nvPr/>
        </p:nvSpPr>
        <p:spPr>
          <a:xfrm>
            <a:off x="3494314" y="2220699"/>
            <a:ext cx="2057400" cy="1023258"/>
          </a:xfrm>
          <a:prstGeom prst="round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fontAlgn="base"/>
            <a:r>
              <a:rPr lang="en-US" altLang="zh-CN" sz="2000" dirty="0" err="1" smtClean="0">
                <a:hlinkClick r:id="rId2"/>
              </a:rPr>
              <a:t>config</a:t>
            </a:r>
            <a:r>
              <a:rPr lang="en-US" altLang="zh-CN" sz="2000" dirty="0" smtClean="0">
                <a:hlinkClick r:id="rId2"/>
              </a:rPr>
              <a:t>-changed</a:t>
            </a:r>
            <a:endParaRPr lang="en-US" altLang="zh-CN" sz="2000" dirty="0" smtClean="0"/>
          </a:p>
        </p:txBody>
      </p:sp>
      <p:sp>
        <p:nvSpPr>
          <p:cNvPr id="15" name="圆角矩形 14"/>
          <p:cNvSpPr/>
          <p:nvPr/>
        </p:nvSpPr>
        <p:spPr>
          <a:xfrm>
            <a:off x="6422571" y="2220699"/>
            <a:ext cx="2057400" cy="1023258"/>
          </a:xfrm>
          <a:prstGeom prst="round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fontAlgn="base">
              <a:buFont typeface="+mj-lt"/>
              <a:buAutoNum type="arabicPeriod"/>
            </a:pPr>
            <a:r>
              <a:rPr lang="en-US" altLang="zh-CN" dirty="0" smtClean="0">
                <a:hlinkClick r:id="rId2"/>
              </a:rPr>
              <a:t>start</a:t>
            </a:r>
            <a:endParaRPr lang="en-US" altLang="zh-CN" dirty="0" smtClean="0"/>
          </a:p>
        </p:txBody>
      </p:sp>
      <p:sp>
        <p:nvSpPr>
          <p:cNvPr id="16" name="圆角矩形 15"/>
          <p:cNvSpPr/>
          <p:nvPr/>
        </p:nvSpPr>
        <p:spPr>
          <a:xfrm>
            <a:off x="5393871" y="3581413"/>
            <a:ext cx="2057400" cy="1023258"/>
          </a:xfrm>
          <a:prstGeom prst="round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fontAlgn="base">
              <a:buFont typeface="+mj-lt"/>
              <a:buAutoNum type="arabicPeriod"/>
            </a:pPr>
            <a:r>
              <a:rPr lang="en-US" altLang="zh-CN" dirty="0" smtClean="0">
                <a:hlinkClick r:id="rId2"/>
              </a:rPr>
              <a:t>stop</a:t>
            </a:r>
            <a:endParaRPr lang="en-US" altLang="zh-CN" dirty="0" smtClean="0"/>
          </a:p>
        </p:txBody>
      </p:sp>
      <p:cxnSp>
        <p:nvCxnSpPr>
          <p:cNvPr id="18" name="直接箭头连接符 17"/>
          <p:cNvCxnSpPr>
            <a:stCxn id="9" idx="3"/>
            <a:endCxn id="14" idx="1"/>
          </p:cNvCxnSpPr>
          <p:nvPr/>
        </p:nvCxnSpPr>
        <p:spPr>
          <a:xfrm>
            <a:off x="2764971" y="2732328"/>
            <a:ext cx="72934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4" idx="3"/>
          </p:cNvCxnSpPr>
          <p:nvPr/>
        </p:nvCxnSpPr>
        <p:spPr>
          <a:xfrm>
            <a:off x="5551714" y="2732328"/>
            <a:ext cx="87085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3494314" y="795528"/>
            <a:ext cx="2057400" cy="1023258"/>
          </a:xfrm>
          <a:prstGeom prst="round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fontAlgn="base">
              <a:buFont typeface="+mj-lt"/>
              <a:buAutoNum type="arabicPeriod"/>
            </a:pPr>
            <a:r>
              <a:rPr lang="en-US" altLang="zh-CN" sz="1800" dirty="0" smtClean="0">
                <a:hlinkClick r:id="rId2"/>
              </a:rPr>
              <a:t>upgrade-charm</a:t>
            </a:r>
            <a:endParaRPr lang="en-US" altLang="zh-CN" sz="1800" dirty="0" smtClean="0"/>
          </a:p>
        </p:txBody>
      </p:sp>
      <p:sp>
        <p:nvSpPr>
          <p:cNvPr id="22" name="圆角矩形 21"/>
          <p:cNvSpPr/>
          <p:nvPr/>
        </p:nvSpPr>
        <p:spPr>
          <a:xfrm>
            <a:off x="2465614" y="3581413"/>
            <a:ext cx="2057400" cy="1023258"/>
          </a:xfrm>
          <a:prstGeom prst="round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fontAlgn="base">
              <a:buFont typeface="+mj-lt"/>
              <a:buAutoNum type="arabicPeriod"/>
            </a:pPr>
            <a:r>
              <a:rPr lang="en-US" altLang="zh-CN" sz="1800" dirty="0" smtClean="0">
                <a:hlinkClick r:id="rId2"/>
              </a:rPr>
              <a:t>update-status</a:t>
            </a:r>
            <a:endParaRPr lang="en-US" altLang="zh-CN" sz="1800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1804588" y="4678624"/>
            <a:ext cx="3379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Run regularly to detect the status of the charm </a:t>
            </a:r>
          </a:p>
          <a:p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and send back to juju status</a:t>
            </a:r>
            <a:endParaRPr lang="zh-CN" altLang="en-US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08485" y="3304414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The start</a:t>
            </a:r>
            <a:endParaRPr lang="zh-CN" altLang="en-US" sz="1200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直接箭头连接符 25"/>
          <p:cNvCxnSpPr>
            <a:stCxn id="15" idx="0"/>
            <a:endCxn id="21" idx="3"/>
          </p:cNvCxnSpPr>
          <p:nvPr/>
        </p:nvCxnSpPr>
        <p:spPr>
          <a:xfrm flipH="1" flipV="1">
            <a:off x="5551714" y="1307157"/>
            <a:ext cx="1899557" cy="9135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617268" y="2593828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loop</a:t>
            </a:r>
            <a:endParaRPr lang="zh-CN" altLang="en-US" sz="1200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4" name="直接箭头连接符 53"/>
          <p:cNvCxnSpPr>
            <a:stCxn id="21" idx="2"/>
            <a:endCxn id="14" idx="0"/>
          </p:cNvCxnSpPr>
          <p:nvPr/>
        </p:nvCxnSpPr>
        <p:spPr>
          <a:xfrm>
            <a:off x="4523014" y="1818786"/>
            <a:ext cx="0" cy="40191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3441093" y="3304414"/>
            <a:ext cx="2274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Update some </a:t>
            </a:r>
            <a:r>
              <a:rPr lang="en-US" altLang="zh-CN" sz="1200" dirty="0" err="1" smtClean="0">
                <a:latin typeface="Arial" pitchFamily="34" charset="0"/>
                <a:cs typeface="Arial" pitchFamily="34" charset="0"/>
              </a:rPr>
              <a:t>config</a:t>
            </a:r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 of the app</a:t>
            </a:r>
            <a:endParaRPr lang="zh-CN" altLang="en-US" sz="1200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7" name="直接箭头连接符 56"/>
          <p:cNvCxnSpPr>
            <a:stCxn id="15" idx="2"/>
            <a:endCxn id="16" idx="0"/>
          </p:cNvCxnSpPr>
          <p:nvPr/>
        </p:nvCxnSpPr>
        <p:spPr>
          <a:xfrm flipH="1">
            <a:off x="6422571" y="3243957"/>
            <a:ext cx="1028700" cy="3374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393871" y="4678624"/>
            <a:ext cx="17123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When user stop the all</a:t>
            </a:r>
            <a:endParaRPr lang="zh-CN" altLang="en-US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422571" y="1307157"/>
            <a:ext cx="1112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User upgrade</a:t>
            </a:r>
            <a:endParaRPr lang="zh-CN" altLang="en-US" sz="12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99709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Hook usage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8" name="文本占位符 2"/>
          <p:cNvSpPr txBox="1">
            <a:spLocks/>
          </p:cNvSpPr>
          <p:nvPr/>
        </p:nvSpPr>
        <p:spPr>
          <a:xfrm>
            <a:off x="918669" y="1169581"/>
            <a:ext cx="9071640" cy="4384440"/>
          </a:xfrm>
          <a:prstGeom prst="rect">
            <a:avLst/>
          </a:prstGeom>
        </p:spPr>
        <p:txBody>
          <a:bodyPr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5pPr>
            <a:lvl6pPr marL="2591999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6pPr>
            <a:lvl7pPr marL="3023999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9pPr>
          </a:lstStyle>
          <a:p>
            <a:pPr marL="432000" marR="0" lvl="0" indent="-324000" algn="l" defTabSz="1218987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Each charm execution is divided into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serveral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stage</a:t>
            </a:r>
          </a:p>
          <a:p>
            <a:pPr marL="432000" marR="0" lvl="0" indent="-324000" algn="l" defTabSz="1218987" rtl="0" eaLnBrk="1" fontAlgn="auto" latinLnBrk="0" hangingPunct="1">
              <a:lnSpc>
                <a:spcPts val="72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   install</a:t>
            </a:r>
          </a:p>
          <a:p>
            <a:pPr marL="432000" marR="0" lvl="0" indent="-324000" algn="l" defTabSz="1218987" rtl="0" eaLnBrk="1" fontAlgn="auto" latinLnBrk="0" hangingPunct="1">
              <a:lnSpc>
                <a:spcPts val="72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   </a:t>
            </a:r>
            <a:r>
              <a:rPr kumimoji="0" lang="en-US" sz="13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config</a:t>
            </a: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-changed</a:t>
            </a:r>
          </a:p>
          <a:p>
            <a:pPr marL="432000" marR="0" lvl="0" indent="-324000" algn="l" defTabSz="1218987" rtl="0" eaLnBrk="1" fontAlgn="auto" latinLnBrk="0" hangingPunct="1">
              <a:lnSpc>
                <a:spcPts val="72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   start</a:t>
            </a:r>
          </a:p>
          <a:p>
            <a:pPr marL="432000" marR="0" lvl="0" indent="-324000" algn="l" defTabSz="1218987" rtl="0" eaLnBrk="1" fontAlgn="auto" latinLnBrk="0" hangingPunct="1">
              <a:lnSpc>
                <a:spcPts val="72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   upgrade-charm</a:t>
            </a:r>
          </a:p>
          <a:p>
            <a:pPr marL="432000" marR="0" lvl="0" indent="-324000" algn="l" defTabSz="1218987" rtl="0" eaLnBrk="1" fontAlgn="auto" latinLnBrk="0" hangingPunct="1">
              <a:lnSpc>
                <a:spcPts val="72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   stop</a:t>
            </a:r>
          </a:p>
          <a:p>
            <a:pPr marL="432000" marR="0" lvl="0" indent="-324000" algn="l" defTabSz="1218987" rtl="0" eaLnBrk="1" fontAlgn="auto" latinLnBrk="0" hangingPunct="1">
              <a:lnSpc>
                <a:spcPts val="72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   update-status</a:t>
            </a:r>
          </a:p>
          <a:p>
            <a:pPr marL="432000" marR="0" lvl="0" indent="-324000" algn="l" defTabSz="1218987" rtl="0" eaLnBrk="1" fontAlgn="auto" latinLnBrk="0" hangingPunct="1">
              <a:lnSpc>
                <a:spcPts val="72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   leader-elected</a:t>
            </a:r>
          </a:p>
          <a:p>
            <a:pPr marL="432000" marR="0" lvl="0" indent="-324000" algn="l" defTabSz="1218987" rtl="0" eaLnBrk="1" fontAlgn="auto" latinLnBrk="0" hangingPunct="1">
              <a:lnSpc>
                <a:spcPts val="72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   Leader-settings-changed</a:t>
            </a:r>
          </a:p>
          <a:p>
            <a:pPr marL="432000" marR="0" lvl="0" indent="-324000" algn="l" defTabSz="1218987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Use the  @hook(XX) to guide the execution process,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install→config-changed→start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highlight>
                <a:scrgbClr r="0" g="0" b="0">
                  <a:alpha val="0"/>
                </a:scrgbClr>
              </a:highlight>
              <a:uLnTx/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432000" marR="0" lvl="0" indent="-324000" algn="l" defTabSz="1218987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Use predefined python library to operate machine like network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config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or package install</a:t>
            </a:r>
          </a:p>
          <a:p>
            <a:pPr marL="432000" marR="0" lvl="0" indent="-324000" algn="l" defTabSz="1218987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  <a:hlinkClick r:id="rId2"/>
              </a:rPr>
              <a:t>https://jujucharms.com/docs/2.1/tools-charm-helpers</a:t>
            </a:r>
          </a:p>
          <a:p>
            <a:pPr marL="432000" marR="0" lvl="0" indent="-324000" algn="l" defTabSz="1218987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Also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subprocess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call can use the OS native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cmds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highlight>
                <a:scrgbClr r="0" g="0" b="0">
                  <a:alpha val="0"/>
                </a:scrgbClr>
              </a:highlight>
              <a:uLnTx/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hooks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07535" y="1137685"/>
            <a:ext cx="8995144" cy="4888098"/>
          </a:xfrm>
          <a:prstGeom prst="rect">
            <a:avLst/>
          </a:prstGeom>
          <a:noFill/>
          <a:ln w="31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Screencast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white"/>
                </a:solidFill>
                <a:cs typeface="Arial" pitchFamily="34" charset="0"/>
              </a:rPr>
              <a:t>2017 </a:t>
            </a:r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Charm </a:t>
            </a:r>
            <a:r>
              <a:rPr lang="en-US" sz="4000" dirty="0" err="1" smtClean="0"/>
              <a:t>CentO</a:t>
            </a:r>
            <a:r>
              <a:rPr lang="en-US" sz="4000" dirty="0" smtClean="0"/>
              <a:t> compatibility</a:t>
            </a:r>
            <a:endParaRPr lang="en-US" sz="4000" dirty="0"/>
          </a:p>
        </p:txBody>
      </p:sp>
    </p:spTree>
    <p:extLst>
      <p:ext uri="{BB962C8B-B14F-4D97-AF65-F5344CB8AC3E}">
        <p14:creationId xmlns="" xmlns:p14="http://schemas.microsoft.com/office/powerpoint/2010/main" val="837580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this test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0726" y="1499191"/>
            <a:ext cx="3088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mtClean="0">
                <a:latin typeface="Arial" pitchFamily="34" charset="0"/>
                <a:cs typeface="Arial" pitchFamily="34" charset="0"/>
              </a:rPr>
              <a:t>What’s expected?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457200" indent="-457200">
              <a:buAutoNum type="arabicPeriod"/>
            </a:pP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  <a:r>
              <a:rPr lang="en-US" dirty="0" err="1" smtClean="0"/>
              <a:t>CentOS</a:t>
            </a:r>
            <a:r>
              <a:rPr lang="en-US" dirty="0" smtClean="0"/>
              <a:t> compatibility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07535" y="1137685"/>
            <a:ext cx="8995144" cy="4888098"/>
          </a:xfrm>
          <a:prstGeom prst="rect">
            <a:avLst/>
          </a:prstGeom>
          <a:noFill/>
          <a:ln w="31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Screencast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learned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0726" y="1499191"/>
            <a:ext cx="36086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$ charm build –series</a:t>
            </a:r>
          </a:p>
          <a:p>
            <a:pPr marL="457200" indent="-457200">
              <a:buAutoNum type="arabicPeriod"/>
            </a:pP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489186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Juju+MaaS</a:t>
            </a:r>
            <a:r>
              <a:rPr lang="en-US" dirty="0" smtClean="0"/>
              <a:t> setup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160409" y="3207756"/>
            <a:ext cx="3508310" cy="557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MAAS</a:t>
            </a:r>
          </a:p>
          <a:p>
            <a:pPr algn="ctr"/>
            <a:r>
              <a:rPr lang="en-US" sz="1200" dirty="0" smtClean="0"/>
              <a:t>rack controller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942443" y="2933397"/>
            <a:ext cx="8594517" cy="2785731"/>
          </a:xfrm>
          <a:prstGeom prst="rect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cxnSp>
        <p:nvCxnSpPr>
          <p:cNvPr id="38" name="Straight Connector 37"/>
          <p:cNvCxnSpPr/>
          <p:nvPr/>
        </p:nvCxnSpPr>
        <p:spPr>
          <a:xfrm>
            <a:off x="1584673" y="4071083"/>
            <a:ext cx="995228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04459" y="3533993"/>
            <a:ext cx="1394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Provision network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192.168.100.0/24</a:t>
            </a:r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1584673" y="2605271"/>
            <a:ext cx="9952287" cy="915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04459" y="2106589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Management network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10.240.216.0/23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4914564" y="3764826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3404900" y="4063091"/>
            <a:ext cx="974474" cy="972070"/>
            <a:chOff x="3244990" y="4447051"/>
            <a:chExt cx="974474" cy="972070"/>
          </a:xfrm>
        </p:grpSpPr>
        <p:grpSp>
          <p:nvGrpSpPr>
            <p:cNvPr id="7" name="Group 17"/>
            <p:cNvGrpSpPr/>
            <p:nvPr/>
          </p:nvGrpSpPr>
          <p:grpSpPr>
            <a:xfrm>
              <a:off x="3244990" y="4732042"/>
              <a:ext cx="974474" cy="687079"/>
              <a:chOff x="3117928" y="4247048"/>
              <a:chExt cx="1204690" cy="2315390"/>
            </a:xfrm>
          </p:grpSpPr>
          <p:pic>
            <p:nvPicPr>
              <p:cNvPr id="8" name="Picture 2" descr="Image result for server icon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117928" y="4247048"/>
                <a:ext cx="1204690" cy="1204690"/>
              </a:xfrm>
              <a:prstGeom prst="rect">
                <a:avLst/>
              </a:prstGeom>
              <a:noFill/>
            </p:spPr>
          </p:pic>
          <p:pic>
            <p:nvPicPr>
              <p:cNvPr id="9" name="Picture 4" descr="Image result for storage icon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148156" y="5263978"/>
                <a:ext cx="1121707" cy="1121707"/>
              </a:xfrm>
              <a:prstGeom prst="rect">
                <a:avLst/>
              </a:prstGeom>
              <a:noFill/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3173950" y="4322618"/>
                <a:ext cx="1073097" cy="2063067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11" name="Picture 10" descr="Image result for gray circle icon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246398" y="6391800"/>
                <a:ext cx="169378" cy="169378"/>
              </a:xfrm>
              <a:prstGeom prst="rect">
                <a:avLst/>
              </a:prstGeom>
              <a:noFill/>
            </p:spPr>
          </p:pic>
          <p:pic>
            <p:nvPicPr>
              <p:cNvPr id="12" name="Picture 10" descr="Image result for gray circle icon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988244" y="6393060"/>
                <a:ext cx="169378" cy="169378"/>
              </a:xfrm>
              <a:prstGeom prst="rect">
                <a:avLst/>
              </a:prstGeom>
              <a:noFill/>
            </p:spPr>
          </p:pic>
        </p:grpSp>
        <p:cxnSp>
          <p:nvCxnSpPr>
            <p:cNvPr id="46" name="Straight Connector 45"/>
            <p:cNvCxnSpPr/>
            <p:nvPr/>
          </p:nvCxnSpPr>
          <p:spPr>
            <a:xfrm>
              <a:off x="3732227" y="4447051"/>
              <a:ext cx="0" cy="3062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4823690" y="4071083"/>
            <a:ext cx="974474" cy="972070"/>
            <a:chOff x="3244990" y="4447051"/>
            <a:chExt cx="974474" cy="972070"/>
          </a:xfrm>
        </p:grpSpPr>
        <p:grpSp>
          <p:nvGrpSpPr>
            <p:cNvPr id="49" name="Group 17"/>
            <p:cNvGrpSpPr/>
            <p:nvPr/>
          </p:nvGrpSpPr>
          <p:grpSpPr>
            <a:xfrm>
              <a:off x="3244990" y="4732042"/>
              <a:ext cx="974474" cy="687079"/>
              <a:chOff x="3117928" y="4247048"/>
              <a:chExt cx="1204690" cy="2315390"/>
            </a:xfrm>
          </p:grpSpPr>
          <p:pic>
            <p:nvPicPr>
              <p:cNvPr id="51" name="Picture 2" descr="Image result for server icon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117928" y="4247048"/>
                <a:ext cx="1204690" cy="1204690"/>
              </a:xfrm>
              <a:prstGeom prst="rect">
                <a:avLst/>
              </a:prstGeom>
              <a:noFill/>
            </p:spPr>
          </p:pic>
          <p:pic>
            <p:nvPicPr>
              <p:cNvPr id="52" name="Picture 4" descr="Image result for storage icon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148156" y="5263978"/>
                <a:ext cx="1121707" cy="1121707"/>
              </a:xfrm>
              <a:prstGeom prst="rect">
                <a:avLst/>
              </a:prstGeom>
              <a:noFill/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3173950" y="4322618"/>
                <a:ext cx="1073097" cy="2063067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54" name="Picture 53" descr="Image result for gray circle icon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246398" y="6391800"/>
                <a:ext cx="169378" cy="169378"/>
              </a:xfrm>
              <a:prstGeom prst="rect">
                <a:avLst/>
              </a:prstGeom>
              <a:noFill/>
            </p:spPr>
          </p:pic>
          <p:pic>
            <p:nvPicPr>
              <p:cNvPr id="55" name="Picture 10" descr="Image result for gray circle icon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988244" y="6393060"/>
                <a:ext cx="169378" cy="169378"/>
              </a:xfrm>
              <a:prstGeom prst="rect">
                <a:avLst/>
              </a:prstGeom>
              <a:noFill/>
            </p:spPr>
          </p:pic>
        </p:grpSp>
        <p:cxnSp>
          <p:nvCxnSpPr>
            <p:cNvPr id="50" name="Straight Connector 49"/>
            <p:cNvCxnSpPr/>
            <p:nvPr/>
          </p:nvCxnSpPr>
          <p:spPr>
            <a:xfrm>
              <a:off x="3732227" y="4447051"/>
              <a:ext cx="0" cy="3062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17"/>
          <p:cNvGrpSpPr/>
          <p:nvPr/>
        </p:nvGrpSpPr>
        <p:grpSpPr>
          <a:xfrm>
            <a:off x="5798164" y="4356074"/>
            <a:ext cx="974474" cy="687079"/>
            <a:chOff x="3117928" y="4247048"/>
            <a:chExt cx="1204690" cy="2315390"/>
          </a:xfrm>
        </p:grpSpPr>
        <p:pic>
          <p:nvPicPr>
            <p:cNvPr id="59" name="Picture 2" descr="Image result for server icon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117928" y="4247048"/>
              <a:ext cx="1204690" cy="1204690"/>
            </a:xfrm>
            <a:prstGeom prst="rect">
              <a:avLst/>
            </a:prstGeom>
            <a:noFill/>
          </p:spPr>
        </p:pic>
        <p:pic>
          <p:nvPicPr>
            <p:cNvPr id="60" name="Picture 4" descr="Image result for storage icon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48156" y="5263978"/>
              <a:ext cx="1121707" cy="1121707"/>
            </a:xfrm>
            <a:prstGeom prst="rect">
              <a:avLst/>
            </a:prstGeom>
            <a:noFill/>
          </p:spPr>
        </p:pic>
        <p:sp>
          <p:nvSpPr>
            <p:cNvPr id="61" name="Rectangle 60"/>
            <p:cNvSpPr/>
            <p:nvPr/>
          </p:nvSpPr>
          <p:spPr>
            <a:xfrm>
              <a:off x="3173950" y="4322618"/>
              <a:ext cx="1073097" cy="20630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62" name="Picture 61" descr="Image result for gray circle icon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246398" y="6391800"/>
              <a:ext cx="169378" cy="169378"/>
            </a:xfrm>
            <a:prstGeom prst="rect">
              <a:avLst/>
            </a:prstGeom>
            <a:noFill/>
          </p:spPr>
        </p:pic>
        <p:pic>
          <p:nvPicPr>
            <p:cNvPr id="63" name="Picture 10" descr="Image result for gray circle icon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88244" y="6393060"/>
              <a:ext cx="169378" cy="169378"/>
            </a:xfrm>
            <a:prstGeom prst="rect">
              <a:avLst/>
            </a:prstGeom>
            <a:noFill/>
          </p:spPr>
        </p:pic>
      </p:grpSp>
      <p:cxnSp>
        <p:nvCxnSpPr>
          <p:cNvPr id="58" name="Straight Connector 57"/>
          <p:cNvCxnSpPr/>
          <p:nvPr/>
        </p:nvCxnSpPr>
        <p:spPr>
          <a:xfrm>
            <a:off x="6285401" y="4071083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6" idx="0"/>
          </p:cNvCxnSpPr>
          <p:nvPr/>
        </p:nvCxnSpPr>
        <p:spPr>
          <a:xfrm flipV="1">
            <a:off x="4914564" y="2614422"/>
            <a:ext cx="0" cy="5933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5843480" y="1329338"/>
            <a:ext cx="1205623" cy="838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Issue JUJU CLI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801349" y="1286535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VM #1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160409" y="3207756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VM #2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7829228" y="4063091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endCxn id="70" idx="2"/>
          </p:cNvCxnSpPr>
          <p:nvPr/>
        </p:nvCxnSpPr>
        <p:spPr>
          <a:xfrm flipV="1">
            <a:off x="6446292" y="2168053"/>
            <a:ext cx="0" cy="4463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/>
          <p:cNvGrpSpPr/>
          <p:nvPr/>
        </p:nvGrpSpPr>
        <p:grpSpPr>
          <a:xfrm>
            <a:off x="7226417" y="4378499"/>
            <a:ext cx="1205623" cy="1096081"/>
            <a:chOff x="7673003" y="4484829"/>
            <a:chExt cx="1205623" cy="1096081"/>
          </a:xfrm>
        </p:grpSpPr>
        <p:sp>
          <p:nvSpPr>
            <p:cNvPr id="27" name="Rectangle 26"/>
            <p:cNvSpPr/>
            <p:nvPr/>
          </p:nvSpPr>
          <p:spPr>
            <a:xfrm>
              <a:off x="7673003" y="4484829"/>
              <a:ext cx="1205623" cy="10960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JUJU</a:t>
              </a:r>
            </a:p>
            <a:p>
              <a:pPr algn="ctr"/>
              <a:r>
                <a:rPr lang="en-US" sz="1200" dirty="0" smtClean="0"/>
                <a:t>Machine-0</a:t>
              </a:r>
            </a:p>
            <a:p>
              <a:pPr algn="ctr"/>
              <a:r>
                <a:rPr lang="en-US" sz="1200" dirty="0" smtClean="0"/>
                <a:t>Manager node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673003" y="4484829"/>
              <a:ext cx="6286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VM #3</a:t>
              </a:r>
            </a:p>
          </p:txBody>
        </p:sp>
      </p:grpSp>
      <p:cxnSp>
        <p:nvCxnSpPr>
          <p:cNvPr id="87" name="Straight Connector 86"/>
          <p:cNvCxnSpPr/>
          <p:nvPr/>
        </p:nvCxnSpPr>
        <p:spPr>
          <a:xfrm>
            <a:off x="9187251" y="4102153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/>
          <p:cNvGrpSpPr/>
          <p:nvPr/>
        </p:nvGrpSpPr>
        <p:grpSpPr>
          <a:xfrm>
            <a:off x="8584440" y="4378499"/>
            <a:ext cx="1205623" cy="1096081"/>
            <a:chOff x="9031026" y="4523891"/>
            <a:chExt cx="1205623" cy="1096081"/>
          </a:xfrm>
        </p:grpSpPr>
        <p:sp>
          <p:nvSpPr>
            <p:cNvPr id="86" name="Rectangle 85"/>
            <p:cNvSpPr/>
            <p:nvPr/>
          </p:nvSpPr>
          <p:spPr>
            <a:xfrm>
              <a:off x="9031026" y="4523891"/>
              <a:ext cx="1205623" cy="10960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JUJU </a:t>
              </a:r>
            </a:p>
            <a:p>
              <a:pPr algn="ctr"/>
              <a:r>
                <a:rPr lang="en-US" sz="1200" dirty="0" smtClean="0"/>
                <a:t>GUI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9031026" y="4523891"/>
              <a:ext cx="6286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VM #4</a:t>
              </a: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3693401" y="5034787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BM</a:t>
            </a:r>
          </a:p>
        </p:txBody>
      </p:sp>
      <p:cxnSp>
        <p:nvCxnSpPr>
          <p:cNvPr id="98" name="Straight Connector 97"/>
          <p:cNvCxnSpPr/>
          <p:nvPr/>
        </p:nvCxnSpPr>
        <p:spPr>
          <a:xfrm flipV="1">
            <a:off x="8080744" y="2614422"/>
            <a:ext cx="0" cy="176407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V="1">
            <a:off x="9462977" y="2605271"/>
            <a:ext cx="0" cy="176407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0728233" y="2601801"/>
            <a:ext cx="0" cy="176407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10451805" y="4070254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9942463" y="4348082"/>
            <a:ext cx="1205623" cy="1096081"/>
            <a:chOff x="9031026" y="4523891"/>
            <a:chExt cx="1205623" cy="1096081"/>
          </a:xfrm>
        </p:grpSpPr>
        <p:sp>
          <p:nvSpPr>
            <p:cNvPr id="95" name="Rectangle 94"/>
            <p:cNvSpPr/>
            <p:nvPr/>
          </p:nvSpPr>
          <p:spPr>
            <a:xfrm>
              <a:off x="9031026" y="4523891"/>
              <a:ext cx="1205623" cy="10960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Workload</a:t>
              </a:r>
            </a:p>
            <a:p>
              <a:pPr algn="ctr"/>
              <a:r>
                <a:rPr lang="en-US" sz="1200" dirty="0" smtClean="0"/>
                <a:t>XYZ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031026" y="4523891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VM #N</a:t>
              </a: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4876855" y="2720654"/>
            <a:ext cx="1319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MaaS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REST API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461092" y="2291255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MaaS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provider</a:t>
            </a: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2015 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System Architecture</a:t>
            </a:r>
            <a:endParaRPr lang="en-US" sz="4000" dirty="0"/>
          </a:p>
        </p:txBody>
      </p:sp>
    </p:spTree>
    <p:extLst>
      <p:ext uri="{BB962C8B-B14F-4D97-AF65-F5344CB8AC3E}">
        <p14:creationId xmlns="" xmlns:p14="http://schemas.microsoft.com/office/powerpoint/2010/main" val="837580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orchestration sequence diagram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workload_juju_char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549" y="945202"/>
            <a:ext cx="7210743" cy="5528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15324" y="1437374"/>
            <a:ext cx="41080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Arial" pitchFamily="34" charset="0"/>
              </a:rPr>
              <a:t>Manager node. One per cloud environment. Keep agent states, serve CLI request, and command agents.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15324" y="975709"/>
            <a:ext cx="1905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Machine-0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15324" y="3621099"/>
            <a:ext cx="42888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Arial" pitchFamily="34" charset="0"/>
              </a:rPr>
              <a:t>Runtime workload orchestrator. Distributed on each target node.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15324" y="3159434"/>
            <a:ext cx="1175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Agent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15324" y="5435493"/>
            <a:ext cx="4108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Arial" pitchFamily="34" charset="0"/>
              </a:rPr>
              <a:t>Workload repository. Can be both local &amp; remote.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15324" y="4973828"/>
            <a:ext cx="2271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Charm store</a:t>
            </a: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demo: a workload deployment (≈4 min)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 descr="vanilla_charm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7582" y="844407"/>
            <a:ext cx="11135832" cy="601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 overview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7608800" y="1151582"/>
            <a:ext cx="1205623" cy="838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Hardware</a:t>
            </a:r>
          </a:p>
          <a:p>
            <a:pPr algn="ctr"/>
            <a:r>
              <a:rPr lang="en-US" sz="1200" dirty="0" smtClean="0"/>
              <a:t>configuration</a:t>
            </a:r>
          </a:p>
          <a:p>
            <a:pPr algn="ctr"/>
            <a:endParaRPr lang="en-US" sz="1200" dirty="0" smtClean="0"/>
          </a:p>
          <a:p>
            <a:pPr algn="ctr"/>
            <a:r>
              <a:rPr lang="en-US" sz="1200" dirty="0" err="1" smtClean="0"/>
              <a:t>ie</a:t>
            </a:r>
            <a:r>
              <a:rPr lang="en-US" sz="1200" dirty="0" smtClean="0"/>
              <a:t>. </a:t>
            </a:r>
            <a:r>
              <a:rPr lang="en-US" sz="1200" dirty="0" err="1" smtClean="0"/>
              <a:t>ThinkAgile</a:t>
            </a:r>
            <a:endParaRPr lang="en-US" sz="1200" dirty="0" smtClean="0"/>
          </a:p>
        </p:txBody>
      </p:sp>
      <p:sp>
        <p:nvSpPr>
          <p:cNvPr id="108" name="Rectangle 107"/>
          <p:cNvSpPr/>
          <p:nvPr/>
        </p:nvSpPr>
        <p:spPr>
          <a:xfrm>
            <a:off x="8966823" y="1151582"/>
            <a:ext cx="1205623" cy="8387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Software platform</a:t>
            </a:r>
          </a:p>
          <a:p>
            <a:pPr algn="ctr"/>
            <a:endParaRPr lang="en-US" sz="1200" dirty="0" smtClean="0"/>
          </a:p>
          <a:p>
            <a:pPr algn="ctr"/>
            <a:r>
              <a:rPr lang="en-US" sz="1200" dirty="0" smtClean="0"/>
              <a:t>Id. </a:t>
            </a:r>
            <a:r>
              <a:rPr lang="en-US" sz="1200" dirty="0" err="1" smtClean="0"/>
              <a:t>Openstack</a:t>
            </a:r>
            <a:endParaRPr lang="en-US" sz="1200" dirty="0" smtClean="0"/>
          </a:p>
        </p:txBody>
      </p:sp>
      <p:sp>
        <p:nvSpPr>
          <p:cNvPr id="109" name="Rectangle 108"/>
          <p:cNvSpPr/>
          <p:nvPr/>
        </p:nvSpPr>
        <p:spPr>
          <a:xfrm>
            <a:off x="10344911" y="1151582"/>
            <a:ext cx="1205623" cy="838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User application</a:t>
            </a:r>
          </a:p>
          <a:p>
            <a:pPr algn="ctr"/>
            <a:endParaRPr lang="en-US" sz="1200" dirty="0" smtClean="0"/>
          </a:p>
          <a:p>
            <a:pPr algn="ctr"/>
            <a:r>
              <a:rPr lang="en-US" sz="1200" dirty="0" err="1" smtClean="0"/>
              <a:t>Ie</a:t>
            </a:r>
            <a:r>
              <a:rPr lang="en-US" sz="1200" dirty="0" smtClean="0"/>
              <a:t>. </a:t>
            </a:r>
            <a:r>
              <a:rPr lang="en-US" sz="1200" dirty="0" err="1" smtClean="0"/>
              <a:t>Hardoop</a:t>
            </a:r>
            <a:endParaRPr lang="en-US" sz="1200" dirty="0" smtClean="0"/>
          </a:p>
        </p:txBody>
      </p:sp>
      <p:sp>
        <p:nvSpPr>
          <p:cNvPr id="110" name="Rectangle 109"/>
          <p:cNvSpPr/>
          <p:nvPr/>
        </p:nvSpPr>
        <p:spPr>
          <a:xfrm>
            <a:off x="7527322" y="911759"/>
            <a:ext cx="4096731" cy="1196234"/>
          </a:xfrm>
          <a:prstGeom prst="rect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grpSp>
        <p:nvGrpSpPr>
          <p:cNvPr id="4" name="Group 18"/>
          <p:cNvGrpSpPr/>
          <p:nvPr/>
        </p:nvGrpSpPr>
        <p:grpSpPr>
          <a:xfrm>
            <a:off x="4651474" y="5603498"/>
            <a:ext cx="1985235" cy="659758"/>
            <a:chOff x="560776" y="3937615"/>
            <a:chExt cx="2286000" cy="1075509"/>
          </a:xfrm>
        </p:grpSpPr>
        <p:pic>
          <p:nvPicPr>
            <p:cNvPr id="155" name="Picture 154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4">
                  <a:lumMod val="20000"/>
                  <a:lumOff val="8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776" y="3937615"/>
              <a:ext cx="2286000" cy="1075509"/>
            </a:xfrm>
            <a:prstGeom prst="rect">
              <a:avLst/>
            </a:prstGeom>
          </p:spPr>
        </p:pic>
        <p:sp>
          <p:nvSpPr>
            <p:cNvPr id="156" name="TextBox 155"/>
            <p:cNvSpPr txBox="1"/>
            <p:nvPr/>
          </p:nvSpPr>
          <p:spPr>
            <a:xfrm>
              <a:off x="1033148" y="4459028"/>
              <a:ext cx="1371843" cy="379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Public Cloud</a:t>
              </a:r>
            </a:p>
          </p:txBody>
        </p:sp>
      </p:grpSp>
      <p:grpSp>
        <p:nvGrpSpPr>
          <p:cNvPr id="5" name="Group 126"/>
          <p:cNvGrpSpPr/>
          <p:nvPr/>
        </p:nvGrpSpPr>
        <p:grpSpPr>
          <a:xfrm>
            <a:off x="2687136" y="5603498"/>
            <a:ext cx="1854459" cy="659758"/>
            <a:chOff x="3216771" y="5369571"/>
            <a:chExt cx="1854459" cy="659758"/>
          </a:xfrm>
        </p:grpSpPr>
        <p:pic>
          <p:nvPicPr>
            <p:cNvPr id="153" name="Picture 152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4">
                  <a:lumMod val="20000"/>
                  <a:lumOff val="8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6771" y="5369571"/>
              <a:ext cx="1854459" cy="659758"/>
            </a:xfrm>
            <a:prstGeom prst="rect">
              <a:avLst/>
            </a:prstGeom>
          </p:spPr>
        </p:pic>
        <p:sp>
          <p:nvSpPr>
            <p:cNvPr id="154" name="TextBox 15"/>
            <p:cNvSpPr txBox="1"/>
            <p:nvPr/>
          </p:nvSpPr>
          <p:spPr>
            <a:xfrm>
              <a:off x="3635259" y="5672115"/>
              <a:ext cx="1260281" cy="2327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Private Cloud</a:t>
              </a:r>
            </a:p>
          </p:txBody>
        </p:sp>
      </p:grpSp>
      <p:grpSp>
        <p:nvGrpSpPr>
          <p:cNvPr id="6" name="Group 17"/>
          <p:cNvGrpSpPr/>
          <p:nvPr/>
        </p:nvGrpSpPr>
        <p:grpSpPr>
          <a:xfrm>
            <a:off x="1553155" y="5586575"/>
            <a:ext cx="974474" cy="687079"/>
            <a:chOff x="3117928" y="4247048"/>
            <a:chExt cx="1204690" cy="2315390"/>
          </a:xfrm>
        </p:grpSpPr>
        <p:pic>
          <p:nvPicPr>
            <p:cNvPr id="148" name="Picture 2" descr="Image result for server icon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117928" y="4247048"/>
              <a:ext cx="1204690" cy="1204690"/>
            </a:xfrm>
            <a:prstGeom prst="rect">
              <a:avLst/>
            </a:prstGeom>
            <a:noFill/>
          </p:spPr>
        </p:pic>
        <p:pic>
          <p:nvPicPr>
            <p:cNvPr id="149" name="Picture 4" descr="Image result for storage icon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148156" y="5263978"/>
              <a:ext cx="1121707" cy="1121707"/>
            </a:xfrm>
            <a:prstGeom prst="rect">
              <a:avLst/>
            </a:prstGeom>
            <a:noFill/>
          </p:spPr>
        </p:pic>
        <p:sp>
          <p:nvSpPr>
            <p:cNvPr id="150" name="Rectangle 149"/>
            <p:cNvSpPr/>
            <p:nvPr/>
          </p:nvSpPr>
          <p:spPr>
            <a:xfrm>
              <a:off x="3173950" y="4322618"/>
              <a:ext cx="1073097" cy="20630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151" name="Picture 10" descr="Image result for gray circle icon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246398" y="6391800"/>
              <a:ext cx="169378" cy="169378"/>
            </a:xfrm>
            <a:prstGeom prst="rect">
              <a:avLst/>
            </a:prstGeom>
            <a:noFill/>
          </p:spPr>
        </p:pic>
        <p:pic>
          <p:nvPicPr>
            <p:cNvPr id="152" name="Picture 10" descr="Image result for gray circle icon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988244" y="6393060"/>
              <a:ext cx="169378" cy="169378"/>
            </a:xfrm>
            <a:prstGeom prst="rect">
              <a:avLst/>
            </a:prstGeom>
            <a:noFill/>
          </p:spPr>
        </p:pic>
      </p:grpSp>
      <p:sp>
        <p:nvSpPr>
          <p:cNvPr id="114" name="Rectangle 113"/>
          <p:cNvSpPr/>
          <p:nvPr/>
        </p:nvSpPr>
        <p:spPr>
          <a:xfrm>
            <a:off x="1464087" y="5464941"/>
            <a:ext cx="5289585" cy="904578"/>
          </a:xfrm>
          <a:prstGeom prst="rect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15" name="TextBox 114"/>
          <p:cNvSpPr txBox="1"/>
          <p:nvPr/>
        </p:nvSpPr>
        <p:spPr>
          <a:xfrm>
            <a:off x="3228710" y="4901063"/>
            <a:ext cx="2130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Platform specific instructions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416201" y="2287360"/>
            <a:ext cx="3508310" cy="557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Orchestration manager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7757521" y="5646944"/>
            <a:ext cx="1579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Workload blueprints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1691996" y="2970997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Baremetal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provider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1434203" y="2107993"/>
            <a:ext cx="5319469" cy="2729831"/>
          </a:xfrm>
          <a:prstGeom prst="rect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grpSp>
        <p:nvGrpSpPr>
          <p:cNvPr id="7" name="Group 99"/>
          <p:cNvGrpSpPr/>
          <p:nvPr/>
        </p:nvGrpSpPr>
        <p:grpSpPr>
          <a:xfrm>
            <a:off x="1542731" y="3409489"/>
            <a:ext cx="2604304" cy="1332266"/>
            <a:chOff x="2652211" y="2889764"/>
            <a:chExt cx="2604304" cy="1332266"/>
          </a:xfrm>
        </p:grpSpPr>
        <p:sp>
          <p:nvSpPr>
            <p:cNvPr id="143" name="Rectangle 142"/>
            <p:cNvSpPr/>
            <p:nvPr/>
          </p:nvSpPr>
          <p:spPr>
            <a:xfrm>
              <a:off x="2907806" y="3621488"/>
              <a:ext cx="2221121" cy="3212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MaaS</a:t>
              </a:r>
              <a:endParaRPr lang="en-US" sz="1400" dirty="0" smtClean="0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2811497" y="3364715"/>
              <a:ext cx="2221737" cy="3212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XClarity</a:t>
              </a:r>
              <a:endParaRPr lang="en-US" sz="1400" dirty="0" smtClean="0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3035394" y="3900772"/>
              <a:ext cx="2221121" cy="3212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……</a:t>
              </a:r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2704136" y="3132095"/>
              <a:ext cx="2221737" cy="32125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Ironic</a:t>
              </a:r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2652211" y="2889764"/>
              <a:ext cx="2221737" cy="321258"/>
            </a:xfrm>
            <a:prstGeom prst="rect">
              <a:avLst/>
            </a:prstGeom>
            <a:solidFill>
              <a:schemeClr val="bg1"/>
            </a:solidFill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rgbClr val="FF0000"/>
                  </a:solidFill>
                </a:rPr>
                <a:t>ManageIQ</a:t>
              </a:r>
              <a:endParaRPr lang="en-US" sz="1400" dirty="0" smtClean="0">
                <a:solidFill>
                  <a:srgbClr val="FF0000"/>
                </a:solidFill>
              </a:endParaRPr>
            </a:p>
          </p:txBody>
        </p:sp>
      </p:grpSp>
      <p:cxnSp>
        <p:nvCxnSpPr>
          <p:cNvPr id="121" name="Elbow Connector 120"/>
          <p:cNvCxnSpPr>
            <a:stCxn id="116" idx="2"/>
            <a:endCxn id="147" idx="0"/>
          </p:cNvCxnSpPr>
          <p:nvPr/>
        </p:nvCxnSpPr>
        <p:spPr>
          <a:xfrm rot="5400000">
            <a:off x="3129449" y="2368581"/>
            <a:ext cx="565059" cy="151675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hape 83"/>
          <p:cNvCxnSpPr>
            <a:stCxn id="145" idx="2"/>
            <a:endCxn id="150" idx="0"/>
          </p:cNvCxnSpPr>
          <p:nvPr/>
        </p:nvCxnSpPr>
        <p:spPr>
          <a:xfrm rot="5400000">
            <a:off x="2100858" y="4673382"/>
            <a:ext cx="867245" cy="100399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101"/>
          <p:cNvGrpSpPr/>
          <p:nvPr/>
        </p:nvGrpSpPr>
        <p:grpSpPr>
          <a:xfrm>
            <a:off x="4011070" y="3402036"/>
            <a:ext cx="2604304" cy="1332266"/>
            <a:chOff x="2652211" y="2889764"/>
            <a:chExt cx="2604304" cy="1332266"/>
          </a:xfrm>
        </p:grpSpPr>
        <p:sp>
          <p:nvSpPr>
            <p:cNvPr id="138" name="Rectangle 137"/>
            <p:cNvSpPr/>
            <p:nvPr/>
          </p:nvSpPr>
          <p:spPr>
            <a:xfrm>
              <a:off x="2907806" y="3621488"/>
              <a:ext cx="2221121" cy="3212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Azure</a:t>
              </a: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2811497" y="3364715"/>
              <a:ext cx="2221737" cy="3212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Rackspace</a:t>
              </a:r>
              <a:endParaRPr lang="en-US" sz="1400" dirty="0" smtClean="0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3035394" y="3900772"/>
              <a:ext cx="2221121" cy="3212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……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2704136" y="3132095"/>
              <a:ext cx="2221737" cy="32125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Openstack</a:t>
              </a:r>
              <a:endParaRPr lang="en-US" sz="1400" dirty="0" smtClean="0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2652211" y="2889764"/>
              <a:ext cx="2221737" cy="321258"/>
            </a:xfrm>
            <a:prstGeom prst="rect">
              <a:avLst/>
            </a:prstGeom>
            <a:solidFill>
              <a:schemeClr val="bg1"/>
            </a:solidFill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FF0000"/>
                  </a:solidFill>
                </a:rPr>
                <a:t>EC2</a:t>
              </a:r>
            </a:p>
          </p:txBody>
        </p:sp>
      </p:grpSp>
      <p:cxnSp>
        <p:nvCxnSpPr>
          <p:cNvPr id="124" name="Shape 109"/>
          <p:cNvCxnSpPr>
            <a:stCxn id="116" idx="2"/>
            <a:endCxn id="142" idx="0"/>
          </p:cNvCxnSpPr>
          <p:nvPr/>
        </p:nvCxnSpPr>
        <p:spPr>
          <a:xfrm rot="16200000" flipH="1">
            <a:off x="4367344" y="2647441"/>
            <a:ext cx="557606" cy="95158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5121940" y="3109497"/>
            <a:ext cx="11801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Cloud provider</a:t>
            </a:r>
          </a:p>
        </p:txBody>
      </p:sp>
      <p:cxnSp>
        <p:nvCxnSpPr>
          <p:cNvPr id="126" name="Elbow Connector 125"/>
          <p:cNvCxnSpPr>
            <a:stCxn id="140" idx="2"/>
            <a:endCxn id="153" idx="0"/>
          </p:cNvCxnSpPr>
          <p:nvPr/>
        </p:nvCxnSpPr>
        <p:spPr>
          <a:xfrm rot="5400000">
            <a:off x="4124992" y="4223676"/>
            <a:ext cx="869196" cy="189044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/>
          <p:cNvCxnSpPr>
            <a:stCxn id="140" idx="2"/>
            <a:endCxn id="155" idx="0"/>
          </p:cNvCxnSpPr>
          <p:nvPr/>
        </p:nvCxnSpPr>
        <p:spPr>
          <a:xfrm rot="16200000" flipH="1">
            <a:off x="5139855" y="5099261"/>
            <a:ext cx="869196" cy="13927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hape 127"/>
          <p:cNvCxnSpPr>
            <a:stCxn id="110" idx="2"/>
            <a:endCxn id="114" idx="3"/>
          </p:cNvCxnSpPr>
          <p:nvPr/>
        </p:nvCxnSpPr>
        <p:spPr>
          <a:xfrm rot="5400000">
            <a:off x="6260062" y="2601603"/>
            <a:ext cx="3809237" cy="282201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28"/>
          <p:cNvCxnSpPr>
            <a:stCxn id="114" idx="1"/>
            <a:endCxn id="116" idx="1"/>
          </p:cNvCxnSpPr>
          <p:nvPr/>
        </p:nvCxnSpPr>
        <p:spPr>
          <a:xfrm rot="10800000" flipH="1">
            <a:off x="1464087" y="2565896"/>
            <a:ext cx="952114" cy="3351335"/>
          </a:xfrm>
          <a:prstGeom prst="bentConnector3">
            <a:avLst>
              <a:gd name="adj1" fmla="val -7203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 rot="16200000">
            <a:off x="-102244" y="4015244"/>
            <a:ext cx="1309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Node state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Application state</a:t>
            </a:r>
          </a:p>
        </p:txBody>
      </p:sp>
      <p:sp>
        <p:nvSpPr>
          <p:cNvPr id="131" name="Down Arrow 130"/>
          <p:cNvSpPr/>
          <p:nvPr/>
        </p:nvSpPr>
        <p:spPr>
          <a:xfrm>
            <a:off x="3816393" y="1398870"/>
            <a:ext cx="725202" cy="709124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3014229" y="1151584"/>
            <a:ext cx="23407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Command to deploy a workload</a:t>
            </a:r>
          </a:p>
        </p:txBody>
      </p:sp>
      <p:cxnSp>
        <p:nvCxnSpPr>
          <p:cNvPr id="133" name="Elbow Connector 132"/>
          <p:cNvCxnSpPr>
            <a:stCxn id="110" idx="1"/>
            <a:endCxn id="116" idx="3"/>
          </p:cNvCxnSpPr>
          <p:nvPr/>
        </p:nvCxnSpPr>
        <p:spPr>
          <a:xfrm rot="10800000" flipV="1">
            <a:off x="5924512" y="1509875"/>
            <a:ext cx="1602811" cy="1056019"/>
          </a:xfrm>
          <a:prstGeom prst="bentConnector3">
            <a:avLst>
              <a:gd name="adj1" fmla="val 34079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5528531" y="1713298"/>
            <a:ext cx="1512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Workload metadata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10344912" y="2453078"/>
            <a:ext cx="1205623" cy="8387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3</a:t>
            </a:r>
            <a:r>
              <a:rPr lang="en-US" sz="1200" baseline="30000" dirty="0" smtClean="0">
                <a:solidFill>
                  <a:schemeClr val="tx1"/>
                </a:solidFill>
              </a:rPr>
              <a:t>rd</a:t>
            </a:r>
            <a:r>
              <a:rPr lang="en-US" sz="1200" dirty="0" smtClean="0">
                <a:solidFill>
                  <a:schemeClr val="tx1"/>
                </a:solidFill>
              </a:rPr>
              <a:t> party software repo</a:t>
            </a:r>
          </a:p>
        </p:txBody>
      </p:sp>
      <p:cxnSp>
        <p:nvCxnSpPr>
          <p:cNvPr id="136" name="Shape 135"/>
          <p:cNvCxnSpPr>
            <a:stCxn id="135" idx="2"/>
          </p:cNvCxnSpPr>
          <p:nvPr/>
        </p:nvCxnSpPr>
        <p:spPr>
          <a:xfrm rot="5400000">
            <a:off x="7418550" y="2626915"/>
            <a:ext cx="2864297" cy="4194052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7757521" y="6177854"/>
            <a:ext cx="2031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Workload software payload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0604441" y="911759"/>
            <a:ext cx="946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" pitchFamily="34" charset="0"/>
                <a:cs typeface="Arial" pitchFamily="34" charset="0"/>
              </a:rPr>
              <a:t>Blueprints</a:t>
            </a: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Architecture – Level 1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98"/>
          <p:cNvGrpSpPr/>
          <p:nvPr/>
        </p:nvGrpSpPr>
        <p:grpSpPr>
          <a:xfrm>
            <a:off x="463576" y="1176341"/>
            <a:ext cx="6762894" cy="4841687"/>
            <a:chOff x="850989" y="1102949"/>
            <a:chExt cx="4164327" cy="3373359"/>
          </a:xfrm>
        </p:grpSpPr>
        <p:sp>
          <p:nvSpPr>
            <p:cNvPr id="52" name="Rectangle 51"/>
            <p:cNvSpPr/>
            <p:nvPr/>
          </p:nvSpPr>
          <p:spPr>
            <a:xfrm>
              <a:off x="856527" y="2229047"/>
              <a:ext cx="4158788" cy="1141474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90346" y="2359852"/>
              <a:ext cx="1693017" cy="257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Arial" pitchFamily="34" charset="0"/>
                  <a:cs typeface="Arial" pitchFamily="34" charset="0"/>
                </a:rPr>
                <a:t>Orchestration technology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50989" y="1102949"/>
              <a:ext cx="4164326" cy="981031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990346" y="1102949"/>
              <a:ext cx="745433" cy="257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Arial" pitchFamily="34" charset="0"/>
                  <a:cs typeface="Arial" pitchFamily="34" charset="0"/>
                </a:rPr>
                <a:t>Blueprints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50990" y="3540642"/>
              <a:ext cx="4164326" cy="935666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990346" y="1456572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Hardware</a:t>
              </a:r>
            </a:p>
            <a:p>
              <a:pPr algn="ctr"/>
              <a:r>
                <a:rPr lang="en-US" sz="1800" dirty="0" err="1" smtClean="0"/>
                <a:t>Ie</a:t>
              </a:r>
              <a:r>
                <a:rPr lang="en-US" sz="1800" dirty="0" smtClean="0"/>
                <a:t>. </a:t>
              </a:r>
              <a:r>
                <a:rPr lang="en-US" sz="1800" dirty="0" err="1" smtClean="0"/>
                <a:t>ThinkAgile</a:t>
              </a:r>
              <a:endParaRPr lang="en-US" sz="1800" dirty="0" smtClean="0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281033" y="1456572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Platform</a:t>
              </a:r>
            </a:p>
            <a:p>
              <a:pPr algn="ctr"/>
              <a:r>
                <a:rPr lang="en-US" sz="1800" dirty="0" err="1" smtClean="0"/>
                <a:t>Ie</a:t>
              </a:r>
              <a:r>
                <a:rPr lang="en-US" sz="1800" dirty="0" smtClean="0"/>
                <a:t>. </a:t>
              </a:r>
              <a:r>
                <a:rPr lang="en-US" sz="1800" dirty="0" err="1" smtClean="0"/>
                <a:t>Openstack</a:t>
              </a:r>
              <a:endParaRPr lang="en-US" sz="1800" dirty="0" smtClean="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571720" y="1456572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User application</a:t>
              </a:r>
            </a:p>
            <a:p>
              <a:pPr algn="ctr"/>
              <a:r>
                <a:rPr lang="en-US" sz="1800" dirty="0" err="1" smtClean="0"/>
                <a:t>Ie</a:t>
              </a:r>
              <a:r>
                <a:rPr lang="en-US" sz="1800" dirty="0" smtClean="0"/>
                <a:t>. </a:t>
              </a:r>
              <a:r>
                <a:rPr lang="en-US" sz="1800" dirty="0" err="1" smtClean="0"/>
                <a:t>Hadoop</a:t>
              </a:r>
              <a:endParaRPr lang="en-US" sz="1800" dirty="0" smtClean="0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990346" y="2759576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Description language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281033" y="2759576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Orchestration runtime engine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90346" y="3593806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Arial" pitchFamily="34" charset="0"/>
                  <a:cs typeface="Arial" pitchFamily="34" charset="0"/>
                </a:rPr>
                <a:t>Platform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990346" y="3855416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Public cloud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2281033" y="3855416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Private cloud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3571720" y="3855416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 smtClean="0"/>
                <a:t>Baremetal</a:t>
              </a:r>
              <a:endParaRPr lang="en-US" sz="1800" dirty="0" smtClean="0"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7410893" y="1437375"/>
            <a:ext cx="4412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Arial" pitchFamily="34" charset="0"/>
              </a:rPr>
              <a:t>Descriptive template that defines workload states, actions, interfaces, and relations.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7410893" y="3170976"/>
            <a:ext cx="44125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Arial" pitchFamily="34" charset="0"/>
              </a:rPr>
              <a:t>Technology that defines terminologies, vocabulary, and runtime engine that enable automated blueprint deployment.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7410893" y="5138503"/>
            <a:ext cx="4412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Arial" pitchFamily="34" charset="0"/>
              </a:rPr>
              <a:t>Host environment that supports workload requirements and scales dynamically 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7410893" y="975710"/>
            <a:ext cx="1909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Blueprints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7410893" y="2709311"/>
            <a:ext cx="2507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Orchestration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7410893" y="4676838"/>
            <a:ext cx="1625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Platform</a:t>
            </a: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1 – Blueprints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44549" y="3049901"/>
            <a:ext cx="6762892" cy="1408046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0" name="TextBox 29"/>
          <p:cNvSpPr txBox="1"/>
          <p:nvPr/>
        </p:nvSpPr>
        <p:spPr>
          <a:xfrm>
            <a:off x="470866" y="3049901"/>
            <a:ext cx="1210588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Blueprints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70866" y="3557446"/>
            <a:ext cx="1957940" cy="66322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Hardware</a:t>
            </a:r>
          </a:p>
          <a:p>
            <a:pPr algn="ctr"/>
            <a:r>
              <a:rPr lang="en-US" sz="1800" dirty="0" err="1" smtClean="0"/>
              <a:t>Ie</a:t>
            </a:r>
            <a:r>
              <a:rPr lang="en-US" sz="1800" dirty="0" smtClean="0"/>
              <a:t>. TA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566950" y="3557446"/>
            <a:ext cx="1957940" cy="6632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Platform</a:t>
            </a:r>
          </a:p>
          <a:p>
            <a:pPr algn="ctr"/>
            <a:r>
              <a:rPr lang="en-US" sz="1800" dirty="0" err="1" smtClean="0"/>
              <a:t>Ie</a:t>
            </a:r>
            <a:r>
              <a:rPr lang="en-US" sz="1800" dirty="0" smtClean="0"/>
              <a:t>. </a:t>
            </a:r>
            <a:r>
              <a:rPr lang="en-US" sz="1800" dirty="0" err="1" smtClean="0"/>
              <a:t>Openstack</a:t>
            </a:r>
            <a:endParaRPr lang="en-US" sz="1800" dirty="0" smtClean="0"/>
          </a:p>
        </p:txBody>
      </p:sp>
      <p:sp>
        <p:nvSpPr>
          <p:cNvPr id="34" name="Rectangle 33"/>
          <p:cNvSpPr/>
          <p:nvPr/>
        </p:nvSpPr>
        <p:spPr>
          <a:xfrm>
            <a:off x="4663034" y="3557446"/>
            <a:ext cx="1957940" cy="6632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User application</a:t>
            </a:r>
          </a:p>
          <a:p>
            <a:pPr algn="ctr"/>
            <a:r>
              <a:rPr lang="en-US" sz="1800" dirty="0" err="1" smtClean="0"/>
              <a:t>Ie</a:t>
            </a:r>
            <a:r>
              <a:rPr lang="en-US" sz="1800" dirty="0" smtClean="0"/>
              <a:t>. </a:t>
            </a:r>
            <a:r>
              <a:rPr lang="en-US" sz="1800" dirty="0" err="1" smtClean="0"/>
              <a:t>Hadoop</a:t>
            </a:r>
            <a:endParaRPr lang="en-US" sz="1800" dirty="0" smtClean="0"/>
          </a:p>
        </p:txBody>
      </p:sp>
      <p:grpSp>
        <p:nvGrpSpPr>
          <p:cNvPr id="5" name="Group 47"/>
          <p:cNvGrpSpPr/>
          <p:nvPr/>
        </p:nvGrpSpPr>
        <p:grpSpPr>
          <a:xfrm>
            <a:off x="7528502" y="1098413"/>
            <a:ext cx="4412512" cy="1846660"/>
            <a:chOff x="7410893" y="975710"/>
            <a:chExt cx="4412512" cy="1846660"/>
          </a:xfrm>
        </p:grpSpPr>
        <p:sp>
          <p:nvSpPr>
            <p:cNvPr id="41" name="TextBox 40"/>
            <p:cNvSpPr txBox="1"/>
            <p:nvPr/>
          </p:nvSpPr>
          <p:spPr>
            <a:xfrm>
              <a:off x="7410893" y="1437375"/>
              <a:ext cx="441251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Configure hardware within a hyper-converge rack to establish base line environment such as VLAN, boot sequence</a:t>
              </a:r>
              <a:r>
                <a:rPr lang="en-US" dirty="0" smtClean="0">
                  <a:latin typeface="Calibri" pitchFamily="34" charset="0"/>
                  <a:cs typeface="Arial" pitchFamily="34" charset="0"/>
                </a:rPr>
                <a:t>. 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410893" y="975710"/>
              <a:ext cx="38422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>
                  <a:solidFill>
                    <a:srgbClr val="0070C0"/>
                  </a:solidFill>
                  <a:latin typeface="Arial Black" pitchFamily="34" charset="0"/>
                  <a:cs typeface="Arial" pitchFamily="34" charset="0"/>
                </a:rPr>
                <a:t>**Hardware workload</a:t>
              </a:r>
            </a:p>
          </p:txBody>
        </p:sp>
      </p:grpSp>
      <p:grpSp>
        <p:nvGrpSpPr>
          <p:cNvPr id="6" name="Group 48"/>
          <p:cNvGrpSpPr/>
          <p:nvPr/>
        </p:nvGrpSpPr>
        <p:grpSpPr>
          <a:xfrm>
            <a:off x="7528502" y="3004697"/>
            <a:ext cx="4412512" cy="1846660"/>
            <a:chOff x="7410893" y="3007035"/>
            <a:chExt cx="4412512" cy="1846660"/>
          </a:xfrm>
        </p:grpSpPr>
        <p:sp>
          <p:nvSpPr>
            <p:cNvPr id="42" name="TextBox 41"/>
            <p:cNvSpPr txBox="1"/>
            <p:nvPr/>
          </p:nvSpPr>
          <p:spPr>
            <a:xfrm>
              <a:off x="7410893" y="3468700"/>
              <a:ext cx="441251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Install OS, agent, and application. Configure system and application to form software-defined platform such as </a:t>
              </a:r>
              <a:r>
                <a:rPr lang="en-US" sz="2000" dirty="0" err="1" smtClean="0">
                  <a:latin typeface="Calibri" pitchFamily="34" charset="0"/>
                  <a:cs typeface="Arial" pitchFamily="34" charset="0"/>
                </a:rPr>
                <a:t>Openstack</a:t>
              </a:r>
              <a:r>
                <a:rPr lang="en-US" dirty="0" smtClean="0">
                  <a:latin typeface="Calibri" pitchFamily="34" charset="0"/>
                  <a:cs typeface="Arial" pitchFamily="34" charset="0"/>
                </a:rPr>
                <a:t>.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410893" y="3007035"/>
              <a:ext cx="32882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Platform workload</a:t>
              </a:r>
            </a:p>
          </p:txBody>
        </p:sp>
      </p:grpSp>
      <p:grpSp>
        <p:nvGrpSpPr>
          <p:cNvPr id="7" name="Group 49"/>
          <p:cNvGrpSpPr/>
          <p:nvPr/>
        </p:nvGrpSpPr>
        <p:grpSpPr>
          <a:xfrm>
            <a:off x="7528502" y="4910980"/>
            <a:ext cx="4412512" cy="1169551"/>
            <a:chOff x="7410893" y="5038360"/>
            <a:chExt cx="4412512" cy="1169551"/>
          </a:xfrm>
        </p:grpSpPr>
        <p:sp>
          <p:nvSpPr>
            <p:cNvPr id="43" name="TextBox 42"/>
            <p:cNvSpPr txBox="1"/>
            <p:nvPr/>
          </p:nvSpPr>
          <p:spPr>
            <a:xfrm>
              <a:off x="7410893" y="5500025"/>
              <a:ext cx="44125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Install and configure application and its dependencies.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410893" y="5038360"/>
              <a:ext cx="37610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Application workload</a:t>
              </a:r>
            </a:p>
          </p:txBody>
        </p:sp>
      </p:grpSp>
      <p:cxnSp>
        <p:nvCxnSpPr>
          <p:cNvPr id="54" name="Shape 53"/>
          <p:cNvCxnSpPr>
            <a:stCxn id="32" idx="0"/>
          </p:cNvCxnSpPr>
          <p:nvPr/>
        </p:nvCxnSpPr>
        <p:spPr>
          <a:xfrm rot="5400000" flipH="1" flipV="1">
            <a:off x="3401563" y="-569495"/>
            <a:ext cx="2175215" cy="6078669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hape 55"/>
          <p:cNvCxnSpPr>
            <a:stCxn id="33" idx="0"/>
            <a:endCxn id="45" idx="1"/>
          </p:cNvCxnSpPr>
          <p:nvPr/>
        </p:nvCxnSpPr>
        <p:spPr>
          <a:xfrm rot="5400000" flipH="1" flipV="1">
            <a:off x="5376253" y="1405197"/>
            <a:ext cx="321916" cy="3982582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hape 62"/>
          <p:cNvCxnSpPr>
            <a:stCxn id="34" idx="2"/>
            <a:endCxn id="46" idx="1"/>
          </p:cNvCxnSpPr>
          <p:nvPr/>
        </p:nvCxnSpPr>
        <p:spPr>
          <a:xfrm rot="16200000" flipH="1">
            <a:off x="6124681" y="3737992"/>
            <a:ext cx="921144" cy="1886498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8165313" y="6396335"/>
            <a:ext cx="5277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Arial Black" pitchFamily="34" charset="0"/>
                <a:cs typeface="Arial" pitchFamily="34" charset="0"/>
              </a:rPr>
              <a:t>**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539121" y="6415113"/>
            <a:ext cx="1426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Lenovo innovation</a:t>
            </a: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1 – Orchestration technology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387997" y="2578949"/>
            <a:ext cx="6753899" cy="1638325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3" name="TextBox 52"/>
          <p:cNvSpPr txBox="1"/>
          <p:nvPr/>
        </p:nvSpPr>
        <p:spPr>
          <a:xfrm>
            <a:off x="605320" y="2766689"/>
            <a:ext cx="2749471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Orchestration technology</a:t>
            </a:r>
          </a:p>
        </p:txBody>
      </p:sp>
      <p:sp>
        <p:nvSpPr>
          <p:cNvPr id="93" name="Rectangle 92"/>
          <p:cNvSpPr/>
          <p:nvPr/>
        </p:nvSpPr>
        <p:spPr>
          <a:xfrm>
            <a:off x="605320" y="3340402"/>
            <a:ext cx="1957940" cy="6632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Description language</a:t>
            </a:r>
          </a:p>
        </p:txBody>
      </p:sp>
      <p:sp>
        <p:nvSpPr>
          <p:cNvPr id="94" name="Rectangle 93"/>
          <p:cNvSpPr/>
          <p:nvPr/>
        </p:nvSpPr>
        <p:spPr>
          <a:xfrm>
            <a:off x="2701404" y="3340402"/>
            <a:ext cx="1957940" cy="6632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Orchestration runtime engine</a:t>
            </a:r>
          </a:p>
        </p:txBody>
      </p:sp>
      <p:grpSp>
        <p:nvGrpSpPr>
          <p:cNvPr id="4" name="Group 25"/>
          <p:cNvGrpSpPr/>
          <p:nvPr/>
        </p:nvGrpSpPr>
        <p:grpSpPr>
          <a:xfrm>
            <a:off x="7410893" y="1809107"/>
            <a:ext cx="4412512" cy="4313673"/>
            <a:chOff x="7410893" y="975710"/>
            <a:chExt cx="4412512" cy="4313673"/>
          </a:xfrm>
        </p:grpSpPr>
        <p:sp>
          <p:nvSpPr>
            <p:cNvPr id="27" name="TextBox 26"/>
            <p:cNvSpPr txBox="1"/>
            <p:nvPr/>
          </p:nvSpPr>
          <p:spPr>
            <a:xfrm>
              <a:off x="7410893" y="1437375"/>
              <a:ext cx="441251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Modeling language written in plain text that describes state, event, component, relation, parameters for installation and configuration. 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410893" y="3965944"/>
              <a:ext cx="441251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Runtime binary that parse blueprint, responds to state change and event, and execute built-in function and custom scripts. 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410893" y="975710"/>
              <a:ext cx="37610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Description language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410893" y="3504279"/>
              <a:ext cx="39186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Orchestration runtime</a:t>
              </a:r>
            </a:p>
          </p:txBody>
        </p:sp>
      </p:grpSp>
      <p:cxnSp>
        <p:nvCxnSpPr>
          <p:cNvPr id="32" name="Shape 31"/>
          <p:cNvCxnSpPr>
            <a:stCxn id="93" idx="0"/>
            <a:endCxn id="29" idx="1"/>
          </p:cNvCxnSpPr>
          <p:nvPr/>
        </p:nvCxnSpPr>
        <p:spPr>
          <a:xfrm rot="5400000" flipH="1" flipV="1">
            <a:off x="3847360" y="-223130"/>
            <a:ext cx="1300462" cy="5826603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hape 33"/>
          <p:cNvCxnSpPr>
            <a:stCxn id="94" idx="2"/>
            <a:endCxn id="30" idx="1"/>
          </p:cNvCxnSpPr>
          <p:nvPr/>
        </p:nvCxnSpPr>
        <p:spPr>
          <a:xfrm rot="16200000" flipH="1">
            <a:off x="5263191" y="2420807"/>
            <a:ext cx="564884" cy="3730519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1 – Platform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25"/>
          <p:cNvGrpSpPr/>
          <p:nvPr/>
        </p:nvGrpSpPr>
        <p:grpSpPr>
          <a:xfrm>
            <a:off x="548640" y="3198377"/>
            <a:ext cx="6762892" cy="1342935"/>
            <a:chOff x="463578" y="4675093"/>
            <a:chExt cx="6762892" cy="1342935"/>
          </a:xfrm>
        </p:grpSpPr>
        <p:sp>
          <p:nvSpPr>
            <p:cNvPr id="72" name="Rectangle 71"/>
            <p:cNvSpPr/>
            <p:nvPr/>
          </p:nvSpPr>
          <p:spPr>
            <a:xfrm>
              <a:off x="463578" y="4675093"/>
              <a:ext cx="6762892" cy="1342935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689893" y="4751398"/>
              <a:ext cx="1695261" cy="5300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Arial" pitchFamily="34" charset="0"/>
                  <a:cs typeface="Arial" pitchFamily="34" charset="0"/>
                </a:rPr>
                <a:t>Platform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89893" y="5126879"/>
              <a:ext cx="1957940" cy="6632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Public cloud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2785977" y="5126879"/>
              <a:ext cx="1957940" cy="6632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Private cloud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882061" y="5126879"/>
              <a:ext cx="1957940" cy="6632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 smtClean="0"/>
                <a:t>Baremetal</a:t>
              </a:r>
              <a:endParaRPr lang="en-US" sz="1800" dirty="0" smtClean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238653" y="1074994"/>
            <a:ext cx="4412512" cy="5444599"/>
            <a:chOff x="8654954" y="1074994"/>
            <a:chExt cx="4412512" cy="5444599"/>
          </a:xfrm>
        </p:grpSpPr>
        <p:sp>
          <p:nvSpPr>
            <p:cNvPr id="101" name="TextBox 100"/>
            <p:cNvSpPr txBox="1"/>
            <p:nvPr/>
          </p:nvSpPr>
          <p:spPr>
            <a:xfrm>
              <a:off x="8654954" y="3634010"/>
              <a:ext cx="44125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alibri" pitchFamily="34" charset="0"/>
                  <a:cs typeface="Arial" pitchFamily="34" charset="0"/>
                </a:rPr>
                <a:t>Openstack</a:t>
              </a:r>
              <a:endParaRPr lang="en-US" dirty="0" smtClean="0">
                <a:latin typeface="Calibri" pitchFamily="34" charset="0"/>
                <a:cs typeface="Arial" pitchFamily="34" charset="0"/>
              </a:endParaRPr>
            </a:p>
            <a:p>
              <a:r>
                <a:rPr lang="en-US" dirty="0" err="1" smtClean="0">
                  <a:latin typeface="Calibri" pitchFamily="34" charset="0"/>
                  <a:cs typeface="Arial" pitchFamily="34" charset="0"/>
                </a:rPr>
                <a:t>ThinkAgile</a:t>
              </a:r>
              <a:endParaRPr lang="en-US" dirty="0" smtClean="0">
                <a:latin typeface="Calibri" pitchFamily="34" charset="0"/>
                <a:cs typeface="Arial" pitchFamily="34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8654954" y="5319264"/>
              <a:ext cx="441251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pitchFamily="34" charset="0"/>
                  <a:cs typeface="Arial" pitchFamily="34" charset="0"/>
                </a:rPr>
                <a:t>Lenovo/</a:t>
              </a:r>
              <a:r>
                <a:rPr lang="en-US" dirty="0" err="1" smtClean="0">
                  <a:latin typeface="Calibri" pitchFamily="34" charset="0"/>
                  <a:cs typeface="Arial" pitchFamily="34" charset="0"/>
                </a:rPr>
                <a:t>xClarity</a:t>
              </a:r>
              <a:r>
                <a:rPr lang="en-US" dirty="0" smtClean="0">
                  <a:latin typeface="Calibri" pitchFamily="34" charset="0"/>
                  <a:cs typeface="Arial" pitchFamily="34" charset="0"/>
                </a:rPr>
                <a:t> cloud</a:t>
              </a:r>
            </a:p>
            <a:p>
              <a:r>
                <a:rPr lang="en-US" dirty="0" smtClean="0">
                  <a:latin typeface="Calibri" pitchFamily="34" charset="0"/>
                  <a:cs typeface="Arial" pitchFamily="34" charset="0"/>
                </a:rPr>
                <a:t>HP</a:t>
              </a:r>
            </a:p>
            <a:p>
              <a:r>
                <a:rPr lang="en-US" dirty="0" smtClean="0">
                  <a:latin typeface="Calibri" pitchFamily="34" charset="0"/>
                  <a:cs typeface="Arial" pitchFamily="34" charset="0"/>
                </a:rPr>
                <a:t>Dell</a:t>
              </a: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8654954" y="1074994"/>
              <a:ext cx="4412512" cy="2053588"/>
              <a:chOff x="8654954" y="1156471"/>
              <a:chExt cx="4412512" cy="2053588"/>
            </a:xfrm>
          </p:grpSpPr>
          <p:sp>
            <p:nvSpPr>
              <p:cNvPr id="100" name="TextBox 99"/>
              <p:cNvSpPr txBox="1"/>
              <p:nvPr/>
            </p:nvSpPr>
            <p:spPr>
              <a:xfrm>
                <a:off x="8654954" y="1640399"/>
                <a:ext cx="441251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Calibri" pitchFamily="34" charset="0"/>
                    <a:cs typeface="Arial" pitchFamily="34" charset="0"/>
                  </a:rPr>
                  <a:t>Amazon AWS</a:t>
                </a:r>
              </a:p>
              <a:p>
                <a:r>
                  <a:rPr lang="en-US" dirty="0" smtClean="0">
                    <a:latin typeface="Calibri" pitchFamily="34" charset="0"/>
                    <a:cs typeface="Arial" pitchFamily="34" charset="0"/>
                  </a:rPr>
                  <a:t>Azure</a:t>
                </a:r>
              </a:p>
              <a:p>
                <a:r>
                  <a:rPr lang="en-US" dirty="0" err="1" smtClean="0">
                    <a:latin typeface="Calibri" pitchFamily="34" charset="0"/>
                    <a:cs typeface="Arial" pitchFamily="34" charset="0"/>
                  </a:rPr>
                  <a:t>Rackspace</a:t>
                </a:r>
                <a:endParaRPr lang="en-US" dirty="0" smtClean="0">
                  <a:latin typeface="Calibri" pitchFamily="34" charset="0"/>
                  <a:cs typeface="Arial" pitchFamily="34" charset="0"/>
                </a:endParaRPr>
              </a:p>
              <a:p>
                <a:r>
                  <a:rPr lang="en-US" dirty="0" smtClean="0">
                    <a:latin typeface="Calibri" pitchFamily="34" charset="0"/>
                    <a:cs typeface="Arial" pitchFamily="34" charset="0"/>
                  </a:rPr>
                  <a:t>GCE</a:t>
                </a: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8654954" y="1156471"/>
                <a:ext cx="22461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 smtClean="0">
                    <a:solidFill>
                      <a:schemeClr val="accent3">
                        <a:lumMod val="75000"/>
                      </a:schemeClr>
                    </a:solidFill>
                    <a:latin typeface="Arial Black" pitchFamily="34" charset="0"/>
                    <a:cs typeface="Arial" pitchFamily="34" charset="0"/>
                  </a:rPr>
                  <a:t>Public cloud</a:t>
                </a:r>
              </a:p>
            </p:txBody>
          </p:sp>
        </p:grpSp>
        <p:sp>
          <p:nvSpPr>
            <p:cNvPr id="104" name="TextBox 103"/>
            <p:cNvSpPr txBox="1"/>
            <p:nvPr/>
          </p:nvSpPr>
          <p:spPr>
            <a:xfrm>
              <a:off x="8654954" y="3224513"/>
              <a:ext cx="2393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Private cloud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8654954" y="4782171"/>
              <a:ext cx="19320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err="1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Baremetal</a:t>
              </a:r>
              <a:endPara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endParaRPr>
            </a:p>
          </p:txBody>
        </p:sp>
      </p:grpSp>
      <p:cxnSp>
        <p:nvCxnSpPr>
          <p:cNvPr id="29" name="Shape 28"/>
          <p:cNvCxnSpPr>
            <a:stCxn id="96" idx="0"/>
            <a:endCxn id="103" idx="1"/>
          </p:cNvCxnSpPr>
          <p:nvPr/>
        </p:nvCxnSpPr>
        <p:spPr>
          <a:xfrm rot="5400000" flipH="1" flipV="1">
            <a:off x="3824121" y="-764369"/>
            <a:ext cx="2344336" cy="6484728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hape 30"/>
          <p:cNvCxnSpPr>
            <a:stCxn id="97" idx="0"/>
            <a:endCxn id="104" idx="1"/>
          </p:cNvCxnSpPr>
          <p:nvPr/>
        </p:nvCxnSpPr>
        <p:spPr>
          <a:xfrm rot="5400000" flipH="1" flipV="1">
            <a:off x="5946923" y="1358433"/>
            <a:ext cx="194817" cy="4388644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hape 32"/>
          <p:cNvCxnSpPr>
            <a:stCxn id="98" idx="2"/>
            <a:endCxn id="105" idx="1"/>
          </p:cNvCxnSpPr>
          <p:nvPr/>
        </p:nvCxnSpPr>
        <p:spPr>
          <a:xfrm rot="16200000" flipH="1">
            <a:off x="6742564" y="3516915"/>
            <a:ext cx="699618" cy="2292560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Architecture – Level 2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850989" y="2000253"/>
            <a:ext cx="1449114" cy="3486156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Workload Designer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Design, development and testing tools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606712" y="2376935"/>
            <a:ext cx="5671097" cy="1234506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Orchestration Manager</a:t>
            </a:r>
            <a:endParaRPr lang="en-US" sz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Central management server, one per platform service</a:t>
            </a:r>
            <a:endParaRPr lang="en-US" sz="2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56671" y="293039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8403193" y="2369943"/>
            <a:ext cx="2871233" cy="1234507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Workload Manager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Distributed agent, one per deployment target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606712" y="3810665"/>
            <a:ext cx="8667712" cy="1477928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Software Platform Provider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Platform </a:t>
            </a:r>
            <a:r>
              <a:rPr lang="en-US" sz="1200" dirty="0" err="1" smtClean="0">
                <a:solidFill>
                  <a:schemeClr val="tx1"/>
                </a:solidFill>
              </a:rPr>
              <a:t>plugin</a:t>
            </a:r>
            <a:r>
              <a:rPr lang="en-US" sz="1200" dirty="0" smtClean="0">
                <a:solidFill>
                  <a:schemeClr val="tx1"/>
                </a:solidFill>
              </a:rPr>
              <a:t> interface &amp; driver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51150" y="2000253"/>
            <a:ext cx="9014694" cy="3486156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3" name="TextBox 52"/>
          <p:cNvSpPr txBox="1"/>
          <p:nvPr/>
        </p:nvSpPr>
        <p:spPr>
          <a:xfrm>
            <a:off x="5138402" y="2000253"/>
            <a:ext cx="38999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Workload Orchestration Runtime System</a:t>
            </a:r>
          </a:p>
        </p:txBody>
      </p:sp>
      <p:sp>
        <p:nvSpPr>
          <p:cNvPr id="58" name="Rectangle 57"/>
          <p:cNvSpPr/>
          <p:nvPr/>
        </p:nvSpPr>
        <p:spPr>
          <a:xfrm>
            <a:off x="850989" y="1125676"/>
            <a:ext cx="6561350" cy="761561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Workload Repository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Blueprint store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549575" y="1125676"/>
            <a:ext cx="3916268" cy="761561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Workload Service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System optimization &amp; big data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856527" y="5645896"/>
            <a:ext cx="10609317" cy="63397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Platform Service Provider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Host environment on demand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Architecture – Level 3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96111" y="1714614"/>
            <a:ext cx="1449114" cy="4316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5" name="TextBox 24"/>
          <p:cNvSpPr txBox="1"/>
          <p:nvPr/>
        </p:nvSpPr>
        <p:spPr>
          <a:xfrm>
            <a:off x="649275" y="1759585"/>
            <a:ext cx="1385316" cy="257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Workload Designer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10725" y="2046386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Description  language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10725" y="2538042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Template creator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10725" y="3029699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Workload compiler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10725" y="3521355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Workload linter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10725" y="4013012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Workload packaging mgt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10725" y="4504669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Dry run sandbox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351834" y="1983994"/>
            <a:ext cx="5671097" cy="2342137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3" name="TextBox 32"/>
          <p:cNvSpPr txBox="1"/>
          <p:nvPr/>
        </p:nvSpPr>
        <p:spPr>
          <a:xfrm>
            <a:off x="4326659" y="1983994"/>
            <a:ext cx="1624163" cy="257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Orchestration Manager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524300" y="225633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API server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882323" y="225633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Node registry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189718" y="225633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Node lifecycle management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524300" y="274978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Data store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882323" y="274978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Configuration manager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189718" y="274978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Model manager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524300" y="3243232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Cloud provider </a:t>
            </a:r>
            <a:r>
              <a:rPr lang="en-US" sz="1100" dirty="0" err="1" smtClean="0"/>
              <a:t>plugin</a:t>
            </a:r>
            <a:r>
              <a:rPr lang="en-US" sz="1100" dirty="0" smtClean="0"/>
              <a:t> interface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882323" y="3243232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Constraint  checker</a:t>
            </a:r>
          </a:p>
        </p:txBody>
      </p:sp>
      <p:sp>
        <p:nvSpPr>
          <p:cNvPr id="44" name="Rectangle 43"/>
          <p:cNvSpPr/>
          <p:nvPr/>
        </p:nvSpPr>
        <p:spPr>
          <a:xfrm>
            <a:off x="5189718" y="3243232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Workload version control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524300" y="3761069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Node authentication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882323" y="3761069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User CA generator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189718" y="3761069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Workload agent </a:t>
            </a:r>
            <a:r>
              <a:rPr lang="en-US" sz="1100" dirty="0" err="1" smtClean="0"/>
              <a:t>provisioner</a:t>
            </a:r>
            <a:endParaRPr lang="en-US" sz="1100" dirty="0" smtClean="0"/>
          </a:p>
        </p:txBody>
      </p:sp>
      <p:grpSp>
        <p:nvGrpSpPr>
          <p:cNvPr id="4" name="Group 112"/>
          <p:cNvGrpSpPr/>
          <p:nvPr/>
        </p:nvGrpSpPr>
        <p:grpSpPr>
          <a:xfrm>
            <a:off x="8148315" y="1983994"/>
            <a:ext cx="2871233" cy="2342137"/>
            <a:chOff x="6337040" y="1880831"/>
            <a:chExt cx="2871233" cy="2382245"/>
          </a:xfrm>
        </p:grpSpPr>
        <p:sp>
          <p:nvSpPr>
            <p:cNvPr id="100" name="Rectangle 99"/>
            <p:cNvSpPr/>
            <p:nvPr/>
          </p:nvSpPr>
          <p:spPr>
            <a:xfrm>
              <a:off x="6337040" y="1880831"/>
              <a:ext cx="2871233" cy="2382245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7125072" y="1896221"/>
              <a:ext cx="13756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Arial" pitchFamily="34" charset="0"/>
                  <a:cs typeface="Arial" pitchFamily="34" charset="0"/>
                </a:rPr>
                <a:t>Workload Manager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6509505" y="2157831"/>
              <a:ext cx="1205623" cy="4700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Workload downloader</a:t>
              </a: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7867528" y="2157831"/>
              <a:ext cx="1205623" cy="4700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Workload parser</a:t>
              </a: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6509505" y="2659732"/>
              <a:ext cx="1205623" cy="4700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Workload installer</a:t>
              </a: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7867528" y="2659732"/>
              <a:ext cx="1205623" cy="4700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Workload cleaner</a:t>
              </a: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6509505" y="3161633"/>
              <a:ext cx="1205623" cy="4700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State engine</a:t>
              </a: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7867528" y="3161633"/>
              <a:ext cx="1205623" cy="4700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API client</a:t>
              </a: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509505" y="3688338"/>
              <a:ext cx="1205623" cy="4700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Error handler</a:t>
              </a: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7867528" y="3688338"/>
              <a:ext cx="1205623" cy="4700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Configuration management</a:t>
              </a:r>
            </a:p>
          </p:txBody>
        </p:sp>
      </p:grpSp>
      <p:sp>
        <p:nvSpPr>
          <p:cNvPr id="49" name="Rectangle 48"/>
          <p:cNvSpPr/>
          <p:nvPr/>
        </p:nvSpPr>
        <p:spPr>
          <a:xfrm>
            <a:off x="2351836" y="4410313"/>
            <a:ext cx="8667712" cy="1453045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0" name="TextBox 49"/>
          <p:cNvSpPr txBox="1"/>
          <p:nvPr/>
        </p:nvSpPr>
        <p:spPr>
          <a:xfrm>
            <a:off x="5724497" y="4439218"/>
            <a:ext cx="1867819" cy="257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Software Platform Provider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526069" y="472114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Amazon EC2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868929" y="472114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GCE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211789" y="472114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Azure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554649" y="472114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Opensack</a:t>
            </a:r>
            <a:endParaRPr lang="en-US" sz="1100" dirty="0" smtClean="0"/>
          </a:p>
        </p:txBody>
      </p:sp>
      <p:sp>
        <p:nvSpPr>
          <p:cNvPr id="57" name="Rectangle 56"/>
          <p:cNvSpPr/>
          <p:nvPr/>
        </p:nvSpPr>
        <p:spPr>
          <a:xfrm>
            <a:off x="7897509" y="472114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Cloudsigma</a:t>
            </a:r>
            <a:endParaRPr lang="en-US" sz="1100" dirty="0" smtClean="0"/>
          </a:p>
        </p:txBody>
      </p:sp>
      <p:sp>
        <p:nvSpPr>
          <p:cNvPr id="60" name="Rectangle 59"/>
          <p:cNvSpPr/>
          <p:nvPr/>
        </p:nvSpPr>
        <p:spPr>
          <a:xfrm>
            <a:off x="9240371" y="472114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Rackspace</a:t>
            </a:r>
            <a:endParaRPr lang="en-US" sz="1100" dirty="0" smtClean="0"/>
          </a:p>
        </p:txBody>
      </p:sp>
      <p:sp>
        <p:nvSpPr>
          <p:cNvPr id="61" name="Rectangle 60"/>
          <p:cNvSpPr/>
          <p:nvPr/>
        </p:nvSpPr>
        <p:spPr>
          <a:xfrm>
            <a:off x="2526069" y="5256936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Joyent</a:t>
            </a:r>
            <a:endParaRPr lang="en-US" sz="1100" dirty="0" smtClean="0"/>
          </a:p>
        </p:txBody>
      </p:sp>
      <p:sp>
        <p:nvSpPr>
          <p:cNvPr id="62" name="Rectangle 61"/>
          <p:cNvSpPr/>
          <p:nvPr/>
        </p:nvSpPr>
        <p:spPr>
          <a:xfrm>
            <a:off x="3868929" y="5256936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Vsphere</a:t>
            </a:r>
            <a:endParaRPr lang="en-US" sz="1100" dirty="0" smtClean="0"/>
          </a:p>
        </p:txBody>
      </p:sp>
      <p:sp>
        <p:nvSpPr>
          <p:cNvPr id="63" name="Rectangle 62"/>
          <p:cNvSpPr/>
          <p:nvPr/>
        </p:nvSpPr>
        <p:spPr>
          <a:xfrm>
            <a:off x="5211789" y="5256936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MAAS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6554649" y="5256936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LXD container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897509" y="5256936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Ironic</a:t>
            </a:r>
          </a:p>
        </p:txBody>
      </p:sp>
      <p:sp>
        <p:nvSpPr>
          <p:cNvPr id="66" name="Rectangle 65"/>
          <p:cNvSpPr/>
          <p:nvPr/>
        </p:nvSpPr>
        <p:spPr>
          <a:xfrm>
            <a:off x="9240371" y="5256936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xClarity</a:t>
            </a:r>
            <a:endParaRPr lang="en-US" sz="1100" dirty="0" smtClean="0"/>
          </a:p>
        </p:txBody>
      </p:sp>
      <p:sp>
        <p:nvSpPr>
          <p:cNvPr id="69" name="Rectangle 68"/>
          <p:cNvSpPr/>
          <p:nvPr/>
        </p:nvSpPr>
        <p:spPr>
          <a:xfrm>
            <a:off x="2196272" y="1714613"/>
            <a:ext cx="9014694" cy="4316001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0" name="TextBox 69"/>
          <p:cNvSpPr txBox="1"/>
          <p:nvPr/>
        </p:nvSpPr>
        <p:spPr>
          <a:xfrm>
            <a:off x="5286284" y="1741920"/>
            <a:ext cx="2736647" cy="257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Workload Orchestration Runtime System</a:t>
            </a:r>
          </a:p>
        </p:txBody>
      </p:sp>
      <p:sp>
        <p:nvSpPr>
          <p:cNvPr id="71" name="Rectangle 70"/>
          <p:cNvSpPr/>
          <p:nvPr/>
        </p:nvSpPr>
        <p:spPr>
          <a:xfrm>
            <a:off x="6481210" y="225633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Node auditor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481210" y="274978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RPC interface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481210" y="3243232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Websocket</a:t>
            </a:r>
            <a:r>
              <a:rPr lang="en-US" sz="1100" dirty="0" smtClean="0"/>
              <a:t> data transporter</a:t>
            </a:r>
          </a:p>
        </p:txBody>
      </p:sp>
      <p:sp>
        <p:nvSpPr>
          <p:cNvPr id="76" name="Rectangle 75"/>
          <p:cNvSpPr/>
          <p:nvPr/>
        </p:nvSpPr>
        <p:spPr>
          <a:xfrm>
            <a:off x="6481210" y="3761069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Worker thread manager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96111" y="854762"/>
            <a:ext cx="6561350" cy="748739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8" name="TextBox 77"/>
          <p:cNvSpPr txBox="1"/>
          <p:nvPr/>
        </p:nvSpPr>
        <p:spPr>
          <a:xfrm>
            <a:off x="3797504" y="849292"/>
            <a:ext cx="1494320" cy="257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Workload Repository</a:t>
            </a:r>
          </a:p>
        </p:txBody>
      </p:sp>
      <p:sp>
        <p:nvSpPr>
          <p:cNvPr id="81" name="Rectangle 80"/>
          <p:cNvSpPr/>
          <p:nvPr/>
        </p:nvSpPr>
        <p:spPr>
          <a:xfrm>
            <a:off x="717857" y="1111967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Workload registry</a:t>
            </a:r>
          </a:p>
        </p:txBody>
      </p:sp>
      <p:sp>
        <p:nvSpPr>
          <p:cNvPr id="82" name="Rectangle 81"/>
          <p:cNvSpPr/>
          <p:nvPr/>
        </p:nvSpPr>
        <p:spPr>
          <a:xfrm>
            <a:off x="1977798" y="1111967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Metadata service</a:t>
            </a:r>
          </a:p>
        </p:txBody>
      </p:sp>
      <p:sp>
        <p:nvSpPr>
          <p:cNvPr id="83" name="Rectangle 82"/>
          <p:cNvSpPr/>
          <p:nvPr/>
        </p:nvSpPr>
        <p:spPr>
          <a:xfrm>
            <a:off x="3279511" y="1111967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Authentication</a:t>
            </a:r>
          </a:p>
        </p:txBody>
      </p:sp>
      <p:sp>
        <p:nvSpPr>
          <p:cNvPr id="84" name="Rectangle 83"/>
          <p:cNvSpPr/>
          <p:nvPr/>
        </p:nvSpPr>
        <p:spPr>
          <a:xfrm>
            <a:off x="4586906" y="1111967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Version manager</a:t>
            </a:r>
          </a:p>
        </p:txBody>
      </p:sp>
      <p:sp>
        <p:nvSpPr>
          <p:cNvPr id="85" name="Rectangle 84"/>
          <p:cNvSpPr/>
          <p:nvPr/>
        </p:nvSpPr>
        <p:spPr>
          <a:xfrm>
            <a:off x="5878398" y="1111967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Configuration filter</a:t>
            </a:r>
          </a:p>
        </p:txBody>
      </p:sp>
      <p:sp>
        <p:nvSpPr>
          <p:cNvPr id="86" name="Rectangle 85"/>
          <p:cNvSpPr/>
          <p:nvPr/>
        </p:nvSpPr>
        <p:spPr>
          <a:xfrm>
            <a:off x="7412168" y="1111967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Utilization score card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10725" y="4996325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Workload editor</a:t>
            </a:r>
          </a:p>
        </p:txBody>
      </p:sp>
      <p:sp>
        <p:nvSpPr>
          <p:cNvPr id="88" name="Rectangle 87"/>
          <p:cNvSpPr/>
          <p:nvPr/>
        </p:nvSpPr>
        <p:spPr>
          <a:xfrm>
            <a:off x="7294697" y="854762"/>
            <a:ext cx="3916268" cy="748739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89" name="TextBox 88"/>
          <p:cNvSpPr txBox="1"/>
          <p:nvPr/>
        </p:nvSpPr>
        <p:spPr>
          <a:xfrm>
            <a:off x="8610400" y="827958"/>
            <a:ext cx="1290738" cy="257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Workload Service</a:t>
            </a:r>
          </a:p>
        </p:txBody>
      </p:sp>
      <p:sp>
        <p:nvSpPr>
          <p:cNvPr id="90" name="Rectangle 89"/>
          <p:cNvSpPr/>
          <p:nvPr/>
        </p:nvSpPr>
        <p:spPr>
          <a:xfrm>
            <a:off x="8673771" y="1106497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Blueprint pipeline</a:t>
            </a:r>
          </a:p>
        </p:txBody>
      </p:sp>
      <p:sp>
        <p:nvSpPr>
          <p:cNvPr id="91" name="Rectangle 90"/>
          <p:cNvSpPr/>
          <p:nvPr/>
        </p:nvSpPr>
        <p:spPr>
          <a:xfrm>
            <a:off x="9928297" y="1102965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Workload optimization</a:t>
            </a:r>
          </a:p>
        </p:txBody>
      </p:sp>
      <p:sp>
        <p:nvSpPr>
          <p:cNvPr id="92" name="Rectangle 91"/>
          <p:cNvSpPr/>
          <p:nvPr/>
        </p:nvSpPr>
        <p:spPr>
          <a:xfrm>
            <a:off x="710725" y="548798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Dependency illustrator</a:t>
            </a:r>
          </a:p>
        </p:txBody>
      </p:sp>
      <p:sp>
        <p:nvSpPr>
          <p:cNvPr id="93" name="Rectangle 92"/>
          <p:cNvSpPr/>
          <p:nvPr/>
        </p:nvSpPr>
        <p:spPr>
          <a:xfrm>
            <a:off x="601647" y="6128628"/>
            <a:ext cx="10609317" cy="623296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94" name="TextBox 93"/>
          <p:cNvSpPr txBox="1"/>
          <p:nvPr/>
        </p:nvSpPr>
        <p:spPr>
          <a:xfrm>
            <a:off x="5286284" y="6110827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Platform Service Provider</a:t>
            </a:r>
          </a:p>
        </p:txBody>
      </p:sp>
      <p:sp>
        <p:nvSpPr>
          <p:cNvPr id="95" name="Rectangle 94"/>
          <p:cNvSpPr/>
          <p:nvPr/>
        </p:nvSpPr>
        <p:spPr>
          <a:xfrm>
            <a:off x="711279" y="6351227"/>
            <a:ext cx="1205623" cy="321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Machine discovery</a:t>
            </a:r>
          </a:p>
        </p:txBody>
      </p:sp>
      <p:sp>
        <p:nvSpPr>
          <p:cNvPr id="96" name="Rectangle 95"/>
          <p:cNvSpPr/>
          <p:nvPr/>
        </p:nvSpPr>
        <p:spPr>
          <a:xfrm>
            <a:off x="1992354" y="6351227"/>
            <a:ext cx="1205623" cy="321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Machine inspection</a:t>
            </a:r>
          </a:p>
        </p:txBody>
      </p:sp>
      <p:sp>
        <p:nvSpPr>
          <p:cNvPr id="97" name="Rectangle 96"/>
          <p:cNvSpPr/>
          <p:nvPr/>
        </p:nvSpPr>
        <p:spPr>
          <a:xfrm>
            <a:off x="3273429" y="6351227"/>
            <a:ext cx="1205623" cy="321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Machine inventory</a:t>
            </a:r>
          </a:p>
        </p:txBody>
      </p:sp>
      <p:sp>
        <p:nvSpPr>
          <p:cNvPr id="98" name="Rectangle 97"/>
          <p:cNvSpPr/>
          <p:nvPr/>
        </p:nvSpPr>
        <p:spPr>
          <a:xfrm>
            <a:off x="4554504" y="6351227"/>
            <a:ext cx="1205623" cy="321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Power mgt</a:t>
            </a:r>
          </a:p>
        </p:txBody>
      </p:sp>
      <p:sp>
        <p:nvSpPr>
          <p:cNvPr id="99" name="Rectangle 98"/>
          <p:cNvSpPr/>
          <p:nvPr/>
        </p:nvSpPr>
        <p:spPr>
          <a:xfrm>
            <a:off x="5835579" y="6351227"/>
            <a:ext cx="1205623" cy="321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Network service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7116654" y="6351227"/>
            <a:ext cx="1205623" cy="321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Storage service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8397729" y="6351227"/>
            <a:ext cx="1205623" cy="321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Hypervisor service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9678803" y="6351227"/>
            <a:ext cx="1205623" cy="321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Container service</a:t>
            </a: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Juju+LXD</a:t>
            </a:r>
            <a:r>
              <a:rPr lang="en-US" dirty="0" smtClean="0"/>
              <a:t> setup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146714" y="3754734"/>
            <a:ext cx="457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693701" y="3885476"/>
            <a:ext cx="1973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Container internal network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192.168.100.0/24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693701" y="3466200"/>
            <a:ext cx="6284161" cy="2307265"/>
          </a:xfrm>
          <a:prstGeom prst="rect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1" name="TextBox 40"/>
          <p:cNvSpPr txBox="1"/>
          <p:nvPr/>
        </p:nvSpPr>
        <p:spPr>
          <a:xfrm>
            <a:off x="2807354" y="5443222"/>
            <a:ext cx="1233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LXD containers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2665325" y="1530927"/>
            <a:ext cx="1205623" cy="838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Issue JUJU CLI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5270129" y="3754734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89"/>
          <p:cNvGrpSpPr/>
          <p:nvPr/>
        </p:nvGrpSpPr>
        <p:grpSpPr>
          <a:xfrm>
            <a:off x="4667318" y="4070142"/>
            <a:ext cx="1205623" cy="1096081"/>
            <a:chOff x="7673003" y="4484829"/>
            <a:chExt cx="1205623" cy="1096081"/>
          </a:xfrm>
        </p:grpSpPr>
        <p:sp>
          <p:nvSpPr>
            <p:cNvPr id="27" name="Rectangle 26"/>
            <p:cNvSpPr/>
            <p:nvPr/>
          </p:nvSpPr>
          <p:spPr>
            <a:xfrm>
              <a:off x="7673003" y="4484829"/>
              <a:ext cx="1205623" cy="10960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JUJU</a:t>
              </a:r>
            </a:p>
            <a:p>
              <a:pPr algn="ctr"/>
              <a:r>
                <a:rPr lang="en-US" sz="1200" dirty="0" smtClean="0"/>
                <a:t>Machine-0</a:t>
              </a:r>
            </a:p>
            <a:p>
              <a:pPr algn="ctr"/>
              <a:r>
                <a:rPr lang="en-US" sz="1200" dirty="0" smtClean="0"/>
                <a:t>Manager node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673003" y="4484829"/>
              <a:ext cx="6030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CT #3</a:t>
              </a:r>
            </a:p>
          </p:txBody>
        </p:sp>
      </p:grpSp>
      <p:cxnSp>
        <p:nvCxnSpPr>
          <p:cNvPr id="87" name="Straight Connector 86"/>
          <p:cNvCxnSpPr/>
          <p:nvPr/>
        </p:nvCxnSpPr>
        <p:spPr>
          <a:xfrm>
            <a:off x="6628152" y="3793796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90"/>
          <p:cNvGrpSpPr/>
          <p:nvPr/>
        </p:nvGrpSpPr>
        <p:grpSpPr>
          <a:xfrm>
            <a:off x="6025341" y="4070142"/>
            <a:ext cx="1205623" cy="1096081"/>
            <a:chOff x="9031026" y="4523891"/>
            <a:chExt cx="1205623" cy="1096081"/>
          </a:xfrm>
        </p:grpSpPr>
        <p:sp>
          <p:nvSpPr>
            <p:cNvPr id="86" name="Rectangle 85"/>
            <p:cNvSpPr/>
            <p:nvPr/>
          </p:nvSpPr>
          <p:spPr>
            <a:xfrm>
              <a:off x="9031026" y="4523891"/>
              <a:ext cx="1205623" cy="10960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JUJU </a:t>
              </a:r>
            </a:p>
            <a:p>
              <a:pPr algn="ctr"/>
              <a:r>
                <a:rPr lang="en-US" sz="1200" dirty="0" smtClean="0"/>
                <a:t>GUI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9031026" y="4523891"/>
              <a:ext cx="6030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CT #4</a:t>
              </a:r>
            </a:p>
          </p:txBody>
        </p:sp>
      </p:grpSp>
      <p:cxnSp>
        <p:nvCxnSpPr>
          <p:cNvPr id="99" name="Straight Connector 98"/>
          <p:cNvCxnSpPr/>
          <p:nvPr/>
        </p:nvCxnSpPr>
        <p:spPr>
          <a:xfrm flipV="1">
            <a:off x="5553543" y="1950285"/>
            <a:ext cx="0" cy="215739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8169134" y="1950285"/>
            <a:ext cx="0" cy="210723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7892706" y="3761897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93"/>
          <p:cNvGrpSpPr/>
          <p:nvPr/>
        </p:nvGrpSpPr>
        <p:grpSpPr>
          <a:xfrm>
            <a:off x="7383364" y="4039725"/>
            <a:ext cx="1205623" cy="1096081"/>
            <a:chOff x="9031026" y="4523891"/>
            <a:chExt cx="1205623" cy="1096081"/>
          </a:xfrm>
        </p:grpSpPr>
        <p:sp>
          <p:nvSpPr>
            <p:cNvPr id="95" name="Rectangle 94"/>
            <p:cNvSpPr/>
            <p:nvPr/>
          </p:nvSpPr>
          <p:spPr>
            <a:xfrm>
              <a:off x="9031026" y="4523891"/>
              <a:ext cx="1205623" cy="10960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Workload</a:t>
              </a:r>
            </a:p>
            <a:p>
              <a:pPr algn="ctr"/>
              <a:r>
                <a:rPr lang="en-US" sz="1200" dirty="0" smtClean="0"/>
                <a:t>XYZ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031026" y="4523891"/>
              <a:ext cx="6286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CT #N</a:t>
              </a:r>
            </a:p>
          </p:txBody>
        </p:sp>
      </p:grpSp>
      <p:cxnSp>
        <p:nvCxnSpPr>
          <p:cNvPr id="64" name="Straight Connector 63"/>
          <p:cNvCxnSpPr/>
          <p:nvPr/>
        </p:nvCxnSpPr>
        <p:spPr>
          <a:xfrm flipV="1">
            <a:off x="6902415" y="1950285"/>
            <a:ext cx="0" cy="214976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4146714" y="1669299"/>
            <a:ext cx="929857" cy="2809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1"/>
                </a:solidFill>
              </a:rPr>
              <a:t>lxdbr0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413606" y="1255177"/>
            <a:ext cx="6900531" cy="4910418"/>
          </a:xfrm>
          <a:prstGeom prst="rect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81" name="TextBox 80"/>
          <p:cNvSpPr txBox="1"/>
          <p:nvPr/>
        </p:nvSpPr>
        <p:spPr>
          <a:xfrm>
            <a:off x="5312131" y="4039725"/>
            <a:ext cx="482824" cy="276999"/>
          </a:xfrm>
          <a:prstGeom prst="rect">
            <a:avLst/>
          </a:prstGeom>
          <a:solidFill>
            <a:srgbClr val="FFFFFF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eth0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661003" y="4039725"/>
            <a:ext cx="482824" cy="276999"/>
          </a:xfrm>
          <a:prstGeom prst="rect">
            <a:avLst/>
          </a:prstGeom>
          <a:solidFill>
            <a:srgbClr val="FFFFFF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eth0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8012062" y="4039725"/>
            <a:ext cx="482824" cy="276999"/>
          </a:xfrm>
          <a:prstGeom prst="rect">
            <a:avLst/>
          </a:prstGeom>
          <a:solidFill>
            <a:srgbClr val="FFFFFF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eth0</a:t>
            </a:r>
          </a:p>
        </p:txBody>
      </p:sp>
      <p:sp>
        <p:nvSpPr>
          <p:cNvPr id="84" name="Rectangle 83"/>
          <p:cNvSpPr/>
          <p:nvPr/>
        </p:nvSpPr>
        <p:spPr>
          <a:xfrm>
            <a:off x="5196938" y="1669299"/>
            <a:ext cx="713210" cy="2809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accent1"/>
                </a:solidFill>
              </a:rPr>
              <a:t>veth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6520701" y="1669299"/>
            <a:ext cx="763428" cy="2809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accent1"/>
                </a:solidFill>
              </a:rPr>
              <a:t>veth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772419" y="1669299"/>
            <a:ext cx="786265" cy="2809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accent1"/>
                </a:solidFill>
              </a:rPr>
              <a:t>veth</a:t>
            </a:r>
            <a:endParaRPr lang="en-US" sz="1200" dirty="0">
              <a:solidFill>
                <a:schemeClr val="accent1"/>
              </a:solidFill>
            </a:endParaRPr>
          </a:p>
        </p:txBody>
      </p:sp>
      <p:cxnSp>
        <p:nvCxnSpPr>
          <p:cNvPr id="90" name="Straight Connector 89"/>
          <p:cNvCxnSpPr/>
          <p:nvPr/>
        </p:nvCxnSpPr>
        <p:spPr>
          <a:xfrm flipH="1" flipV="1">
            <a:off x="4663172" y="1950285"/>
            <a:ext cx="4146" cy="18044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2424239" y="5872621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VM #1</a:t>
            </a: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2015 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Key Technology</a:t>
            </a:r>
            <a:endParaRPr lang="en-US" sz="4000" dirty="0"/>
          </a:p>
        </p:txBody>
      </p:sp>
    </p:spTree>
    <p:extLst>
      <p:ext uri="{BB962C8B-B14F-4D97-AF65-F5344CB8AC3E}">
        <p14:creationId xmlns="" xmlns:p14="http://schemas.microsoft.com/office/powerpoint/2010/main" val="837580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Juju - </a:t>
            </a:r>
            <a:r>
              <a:rPr lang="en-US" dirty="0" err="1" smtClean="0"/>
              <a:t>xClarity</a:t>
            </a:r>
            <a:r>
              <a:rPr lang="en-US" dirty="0" smtClean="0"/>
              <a:t> cloud model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juju cloud model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549" y="1016053"/>
            <a:ext cx="8553077" cy="545789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9037674" y="1477718"/>
            <a:ext cx="2966484" cy="3659404"/>
            <a:chOff x="9037674" y="1477718"/>
            <a:chExt cx="2966484" cy="3659404"/>
          </a:xfrm>
        </p:grpSpPr>
        <p:sp>
          <p:nvSpPr>
            <p:cNvPr id="6" name="TextBox 5"/>
            <p:cNvSpPr txBox="1"/>
            <p:nvPr/>
          </p:nvSpPr>
          <p:spPr>
            <a:xfrm>
              <a:off x="9037674" y="1967023"/>
              <a:ext cx="2966484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Same configuration to support both public clouds and private cloud.</a:t>
              </a:r>
            </a:p>
            <a:p>
              <a:endParaRPr lang="en-US" sz="2000" dirty="0" smtClean="0">
                <a:latin typeface="Calibri" pitchFamily="34" charset="0"/>
                <a:cs typeface="Arial" pitchFamily="34" charset="0"/>
              </a:endParaRPr>
            </a:p>
            <a:p>
              <a:pPr>
                <a:buFont typeface="Arial" pitchFamily="34" charset="0"/>
                <a:buChar char="•"/>
              </a:pPr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 Extend “provider” to enable integration with </a:t>
              </a:r>
              <a:r>
                <a:rPr lang="en-US" sz="2000" dirty="0" err="1" smtClean="0">
                  <a:latin typeface="Calibri" pitchFamily="34" charset="0"/>
                  <a:cs typeface="Arial" pitchFamily="34" charset="0"/>
                </a:rPr>
                <a:t>xClarity</a:t>
              </a:r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.</a:t>
              </a:r>
            </a:p>
            <a:p>
              <a:endParaRPr lang="en-US" sz="2000" dirty="0" smtClean="0">
                <a:latin typeface="Calibri" pitchFamily="34" charset="0"/>
                <a:cs typeface="Arial" pitchFamily="34" charset="0"/>
              </a:endParaRPr>
            </a:p>
            <a:p>
              <a:pPr>
                <a:buFont typeface="Arial" pitchFamily="34" charset="0"/>
                <a:buChar char="•"/>
              </a:pPr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 Workload becomes “cloud” agnostic.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037674" y="1477718"/>
              <a:ext cx="25170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err="1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xClarity</a:t>
              </a:r>
              <a:r>
                <a:rPr lang="en-US" u="sng" dirty="0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 cloud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529970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model (charm)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juju control model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550" y="928576"/>
            <a:ext cx="8654902" cy="5545376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9027048" y="1573619"/>
            <a:ext cx="2931700" cy="3508653"/>
            <a:chOff x="8899452" y="1573619"/>
            <a:chExt cx="2931700" cy="3508653"/>
          </a:xfrm>
        </p:grpSpPr>
        <p:sp>
          <p:nvSpPr>
            <p:cNvPr id="6" name="TextBox 5"/>
            <p:cNvSpPr txBox="1"/>
            <p:nvPr/>
          </p:nvSpPr>
          <p:spPr>
            <a:xfrm>
              <a:off x="8899452" y="2035284"/>
              <a:ext cx="2923953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dirty="0" smtClean="0">
                  <a:latin typeface="Calibri" pitchFamily="34" charset="0"/>
                  <a:cs typeface="Arial" pitchFamily="34" charset="0"/>
                </a:rPr>
                <a:t> Base unit is a “service”.</a:t>
              </a:r>
            </a:p>
            <a:p>
              <a:pPr>
                <a:buFont typeface="Arial" pitchFamily="34" charset="0"/>
                <a:buChar char="•"/>
              </a:pPr>
              <a:r>
                <a:rPr lang="en-US" dirty="0" smtClean="0">
                  <a:latin typeface="Calibri" pitchFamily="34" charset="0"/>
                  <a:cs typeface="Arial" pitchFamily="34" charset="0"/>
                </a:rPr>
                <a:t> Service can have more than 1 units to achieve HA.</a:t>
              </a:r>
            </a:p>
            <a:p>
              <a:pPr>
                <a:buFont typeface="Arial" pitchFamily="34" charset="0"/>
                <a:buChar char="•"/>
              </a:pPr>
              <a:r>
                <a:rPr lang="en-US" dirty="0" smtClean="0">
                  <a:latin typeface="Calibri" pitchFamily="34" charset="0"/>
                  <a:cs typeface="Arial" pitchFamily="34" charset="0"/>
                </a:rPr>
                <a:t> Deployment can be on BM, VM, and LXD container.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899452" y="1573619"/>
              <a:ext cx="2931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Workload charm</a:t>
              </a:r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>
            <a:off x="2445488" y="5571460"/>
            <a:ext cx="797442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281029" y="5309850"/>
            <a:ext cx="1168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High availability</a:t>
            </a: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Reactive workload &amp; inheritance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juju charm layer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4549" y="885044"/>
            <a:ext cx="7600914" cy="55889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080744" y="1437375"/>
            <a:ext cx="4108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Provides foundation service that can be reused.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80744" y="975710"/>
            <a:ext cx="1955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Base layer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80744" y="2836270"/>
            <a:ext cx="41080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Defines service that can be “connected” to, </a:t>
            </a:r>
            <a:r>
              <a:rPr lang="en-US" sz="2000" dirty="0" err="1" smtClean="0">
                <a:latin typeface="Calibri" pitchFamily="34" charset="0"/>
                <a:cs typeface="Arial" pitchFamily="34" charset="0"/>
              </a:rPr>
              <a:t>eg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. DB. Parameters are managed by charm; connection method is determined by the application.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80744" y="2420772"/>
            <a:ext cx="2654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Interface layer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80744" y="5343160"/>
            <a:ext cx="4108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Defines “states”, “hooks” and application logics.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80744" y="4927662"/>
            <a:ext cx="3032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Application layer</a:t>
            </a: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ular Callout 7"/>
          <p:cNvSpPr/>
          <p:nvPr/>
        </p:nvSpPr>
        <p:spPr>
          <a:xfrm rot="5400000">
            <a:off x="5842590" y="1408815"/>
            <a:ext cx="4922874" cy="4465674"/>
          </a:xfrm>
          <a:prstGeom prst="wedgeRoundRectCallout">
            <a:avLst/>
          </a:prstGeom>
          <a:noFill/>
          <a:ln>
            <a:solidFill>
              <a:schemeClr val="accent4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event lifecycle hooks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89021" y="1850065"/>
            <a:ext cx="57841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install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err="1" smtClean="0">
                <a:hlinkClick r:id="rId2"/>
              </a:rPr>
              <a:t>config</a:t>
            </a:r>
            <a:r>
              <a:rPr lang="en-US" dirty="0" smtClean="0">
                <a:hlinkClick r:id="rId2"/>
              </a:rPr>
              <a:t>-changed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start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upgrade-charm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stop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update-status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leader-elected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leader-settings-changed</a:t>
            </a:r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6071191" y="2634895"/>
            <a:ext cx="415690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hlinkClick r:id="rId2"/>
              </a:rPr>
              <a:t>[name]-relation-joined</a:t>
            </a:r>
            <a:endParaRPr lang="en-US" dirty="0" smtClean="0">
              <a:solidFill>
                <a:schemeClr val="bg1"/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hlinkClick r:id="rId2"/>
              </a:rPr>
              <a:t>[name]-relation-changed</a:t>
            </a:r>
            <a:endParaRPr lang="en-US" dirty="0" smtClean="0">
              <a:solidFill>
                <a:schemeClr val="bg1"/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hlinkClick r:id="rId2"/>
              </a:rPr>
              <a:t>[name]-relation-departed</a:t>
            </a:r>
            <a:endParaRPr lang="en-US" dirty="0" smtClean="0">
              <a:solidFill>
                <a:schemeClr val="bg1"/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hlinkClick r:id="rId2"/>
              </a:rPr>
              <a:t>[name]-relation-broken</a:t>
            </a:r>
            <a:endParaRPr lang="en-US" dirty="0" smtClean="0">
              <a:solidFill>
                <a:schemeClr val="bg1"/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endParaRPr lang="en-US" dirty="0" smtClean="0">
              <a:solidFill>
                <a:schemeClr val="bg1"/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hlinkClick r:id="rId2"/>
              </a:rPr>
              <a:t>[name]-storage-attached</a:t>
            </a:r>
            <a:endParaRPr lang="en-US" dirty="0" smtClean="0">
              <a:solidFill>
                <a:schemeClr val="bg1"/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hlinkClick r:id="rId2"/>
              </a:rPr>
              <a:t>[name]-storage-detaching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48640" y="1180214"/>
            <a:ext cx="5001555" cy="4497572"/>
          </a:xfrm>
          <a:prstGeom prst="roundRect">
            <a:avLst/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299709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interface sharing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12"/>
          <p:cNvGrpSpPr/>
          <p:nvPr/>
        </p:nvGrpSpPr>
        <p:grpSpPr>
          <a:xfrm>
            <a:off x="1743739" y="902474"/>
            <a:ext cx="8867553" cy="5725365"/>
            <a:chOff x="1831639" y="902475"/>
            <a:chExt cx="8271120" cy="5356098"/>
          </a:xfrm>
        </p:grpSpPr>
        <p:pic>
          <p:nvPicPr>
            <p:cNvPr id="7" name="Picture 6" descr="charm relation and interfac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6898" y="902475"/>
              <a:ext cx="8125861" cy="4062931"/>
            </a:xfrm>
            <a:prstGeom prst="rect">
              <a:avLst/>
            </a:prstGeom>
          </p:spPr>
        </p:pic>
        <p:pic>
          <p:nvPicPr>
            <p:cNvPr id="8" name="Picture 7" descr="charm_provides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1639" y="5196238"/>
              <a:ext cx="2489200" cy="1054100"/>
            </a:xfrm>
            <a:prstGeom prst="rect">
              <a:avLst/>
            </a:prstGeom>
          </p:spPr>
        </p:pic>
        <p:pic>
          <p:nvPicPr>
            <p:cNvPr id="9" name="Picture 8" descr="charm_requires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93210" y="4734573"/>
              <a:ext cx="2476500" cy="1524000"/>
            </a:xfrm>
            <a:prstGeom prst="rect">
              <a:avLst/>
            </a:prstGeom>
          </p:spPr>
        </p:pic>
        <p:cxnSp>
          <p:nvCxnSpPr>
            <p:cNvPr id="12" name="Elbow Connector 11"/>
            <p:cNvCxnSpPr>
              <a:endCxn id="9" idx="1"/>
            </p:cNvCxnSpPr>
            <p:nvPr/>
          </p:nvCxnSpPr>
          <p:spPr>
            <a:xfrm flipV="1">
              <a:off x="4320839" y="5496573"/>
              <a:ext cx="2772371" cy="57830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/>
            <p:cNvCxnSpPr/>
            <p:nvPr/>
          </p:nvCxnSpPr>
          <p:spPr>
            <a:xfrm flipV="1">
              <a:off x="3319251" y="5368705"/>
              <a:ext cx="3773960" cy="54128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319251" y="5622067"/>
              <a:ext cx="1801996" cy="259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Define a relation category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727130" y="5448328"/>
              <a:ext cx="1511931" cy="259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Interface must match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deployment: Before &amp; After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juju deploy command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1749" y="1043172"/>
            <a:ext cx="5701002" cy="5267692"/>
          </a:xfrm>
          <a:prstGeom prst="rect">
            <a:avLst/>
          </a:prstGeom>
        </p:spPr>
      </p:pic>
      <p:pic>
        <p:nvPicPr>
          <p:cNvPr id="18" name="Picture 17" descr="juju deploy resul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7937" y="1257193"/>
            <a:ext cx="4744087" cy="5218496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6549656" y="1043172"/>
            <a:ext cx="0" cy="558466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16200000">
            <a:off x="-301435" y="3181687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Before</a:t>
            </a:r>
          </a:p>
        </p:txBody>
      </p:sp>
      <p:sp>
        <p:nvSpPr>
          <p:cNvPr id="11" name="TextBox 10"/>
          <p:cNvSpPr txBox="1"/>
          <p:nvPr/>
        </p:nvSpPr>
        <p:spPr>
          <a:xfrm rot="5400000">
            <a:off x="11541051" y="3052645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xmlns="" val="529970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agent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juju agent overview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640" y="960327"/>
            <a:ext cx="6028182" cy="53959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79265" y="1399063"/>
            <a:ext cx="4742759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 Agent is distributed on each deployment target “machine”.</a:t>
            </a:r>
          </a:p>
          <a:p>
            <a:endParaRPr lang="en-US" sz="2000" dirty="0" smtClean="0">
              <a:latin typeface="Calibri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 Agent is installed as part of node provisioning process, then runs as </a:t>
            </a:r>
            <a:r>
              <a:rPr lang="en-US" sz="2000" dirty="0" err="1" smtClean="0">
                <a:latin typeface="Calibri" pitchFamily="34" charset="0"/>
                <a:cs typeface="Arial" pitchFamily="34" charset="0"/>
              </a:rPr>
              <a:t>systemd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 service.</a:t>
            </a:r>
          </a:p>
          <a:p>
            <a:pPr>
              <a:buFont typeface="Arial" pitchFamily="34" charset="0"/>
              <a:buChar char="•"/>
            </a:pPr>
            <a:endParaRPr lang="en-US" sz="2000" dirty="0" smtClean="0">
              <a:latin typeface="Calibri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 Agent communicates to management node via </a:t>
            </a:r>
            <a:r>
              <a:rPr lang="en-US" sz="2000" dirty="0" err="1" smtClean="0">
                <a:latin typeface="Calibri" pitchFamily="34" charset="0"/>
                <a:cs typeface="Arial" pitchFamily="34" charset="0"/>
              </a:rPr>
              <a:t>websocket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 transportation layer (on server port 17070).</a:t>
            </a:r>
          </a:p>
          <a:p>
            <a:pPr>
              <a:buFont typeface="Arial" pitchFamily="34" charset="0"/>
              <a:buChar char="•"/>
            </a:pPr>
            <a:endParaRPr lang="en-US" sz="2000" dirty="0" smtClean="0">
              <a:latin typeface="Calibri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 API server provides the same RPC interface for both workload agent and </a:t>
            </a:r>
            <a:r>
              <a:rPr lang="en-US" sz="2000" dirty="0" err="1" smtClean="0">
                <a:latin typeface="Calibri" pitchFamily="34" charset="0"/>
                <a:cs typeface="Arial" pitchFamily="34" charset="0"/>
              </a:rPr>
              <a:t>commandline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 tools.</a:t>
            </a:r>
          </a:p>
          <a:p>
            <a:pPr>
              <a:buFont typeface="Arial" pitchFamily="34" charset="0"/>
              <a:buChar char="•"/>
            </a:pPr>
            <a:endParaRPr lang="en-US" sz="2000" dirty="0" smtClean="0">
              <a:latin typeface="Calibri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 Agent has a unique ID and credential issued by manager node. </a:t>
            </a:r>
          </a:p>
        </p:txBody>
      </p:sp>
    </p:spTree>
    <p:extLst>
      <p:ext uri="{BB962C8B-B14F-4D97-AF65-F5344CB8AC3E}">
        <p14:creationId xmlns:p14="http://schemas.microsoft.com/office/powerpoint/2010/main" xmlns="" val="529970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489186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white"/>
                </a:solidFill>
                <a:cs typeface="Arial" pitchFamily="34" charset="0"/>
              </a:rPr>
              <a:t>2017 </a:t>
            </a:r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Charm intro</a:t>
            </a:r>
            <a:endParaRPr lang="en-US" sz="4000" dirty="0"/>
          </a:p>
        </p:txBody>
      </p:sp>
    </p:spTree>
    <p:extLst>
      <p:ext uri="{BB962C8B-B14F-4D97-AF65-F5344CB8AC3E}">
        <p14:creationId xmlns="" xmlns:p14="http://schemas.microsoft.com/office/powerpoint/2010/main" val="837580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Charm intro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juju control model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550" y="928576"/>
            <a:ext cx="8654902" cy="5545376"/>
          </a:xfrm>
          <a:prstGeom prst="rect">
            <a:avLst/>
          </a:prstGeom>
        </p:spPr>
      </p:pic>
      <p:grpSp>
        <p:nvGrpSpPr>
          <p:cNvPr id="4" name="Group 15"/>
          <p:cNvGrpSpPr/>
          <p:nvPr/>
        </p:nvGrpSpPr>
        <p:grpSpPr>
          <a:xfrm>
            <a:off x="9027048" y="1573619"/>
            <a:ext cx="2931700" cy="3508653"/>
            <a:chOff x="8899452" y="1573619"/>
            <a:chExt cx="2931700" cy="3508653"/>
          </a:xfrm>
        </p:grpSpPr>
        <p:sp>
          <p:nvSpPr>
            <p:cNvPr id="6" name="TextBox 5"/>
            <p:cNvSpPr txBox="1"/>
            <p:nvPr/>
          </p:nvSpPr>
          <p:spPr>
            <a:xfrm>
              <a:off x="8899452" y="2035284"/>
              <a:ext cx="2923953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dirty="0" smtClean="0">
                  <a:latin typeface="Calibri" pitchFamily="34" charset="0"/>
                  <a:cs typeface="Arial" pitchFamily="34" charset="0"/>
                </a:rPr>
                <a:t> Base unit is a “service”.</a:t>
              </a:r>
            </a:p>
            <a:p>
              <a:pPr>
                <a:buFont typeface="Arial" pitchFamily="34" charset="0"/>
                <a:buChar char="•"/>
              </a:pPr>
              <a:r>
                <a:rPr lang="en-US" dirty="0" smtClean="0">
                  <a:latin typeface="Calibri" pitchFamily="34" charset="0"/>
                  <a:cs typeface="Arial" pitchFamily="34" charset="0"/>
                </a:rPr>
                <a:t> Service can have more than 1 units to achieve HA.</a:t>
              </a:r>
            </a:p>
            <a:p>
              <a:pPr>
                <a:buFont typeface="Arial" pitchFamily="34" charset="0"/>
                <a:buChar char="•"/>
              </a:pPr>
              <a:r>
                <a:rPr lang="en-US" dirty="0" smtClean="0">
                  <a:latin typeface="Calibri" pitchFamily="34" charset="0"/>
                  <a:cs typeface="Arial" pitchFamily="34" charset="0"/>
                </a:rPr>
                <a:t> Deployment can be on BM, VM, and LXD container.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899452" y="1573619"/>
              <a:ext cx="2931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Workload charm</a:t>
              </a:r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>
            <a:off x="2445488" y="5571460"/>
            <a:ext cx="797442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281029" y="5309850"/>
            <a:ext cx="1168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High availability</a:t>
            </a: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white"/>
                </a:solidFill>
                <a:cs typeface="Arial" pitchFamily="34" charset="0"/>
              </a:rPr>
              <a:t>2017 </a:t>
            </a:r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Charm deploy</a:t>
            </a:r>
            <a:endParaRPr lang="en-US" sz="4000" dirty="0"/>
          </a:p>
        </p:txBody>
      </p:sp>
    </p:spTree>
    <p:extLst>
      <p:ext uri="{BB962C8B-B14F-4D97-AF65-F5344CB8AC3E}">
        <p14:creationId xmlns="" xmlns:p14="http://schemas.microsoft.com/office/powerpoint/2010/main" val="837580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pattern 1 – pooled resource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pic>
        <p:nvPicPr>
          <p:cNvPr id="15" name="Picture 14" descr="pattern limited resourc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8248" y="933757"/>
            <a:ext cx="10020123" cy="584328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038750" y="2328530"/>
            <a:ext cx="3482751" cy="871870"/>
          </a:xfrm>
          <a:prstGeom prst="rect">
            <a:avLst/>
          </a:prstGeom>
          <a:solidFill>
            <a:schemeClr val="accent6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495951" y="3934046"/>
            <a:ext cx="2413591" cy="489099"/>
          </a:xfrm>
          <a:prstGeom prst="rect">
            <a:avLst/>
          </a:prstGeom>
          <a:solidFill>
            <a:schemeClr val="accent6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pattern 2 -- </a:t>
            </a:r>
            <a:r>
              <a:rPr lang="en-US" dirty="0" err="1" smtClean="0"/>
              <a:t>ondemand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pic>
        <p:nvPicPr>
          <p:cNvPr id="11" name="Picture 10" descr="pattern resource ondeman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4534" y="1279153"/>
            <a:ext cx="10515600" cy="534052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325829" y="3200400"/>
            <a:ext cx="3482751" cy="871870"/>
          </a:xfrm>
          <a:prstGeom prst="rect">
            <a:avLst/>
          </a:prstGeom>
          <a:solidFill>
            <a:schemeClr val="accent6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Lenovo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F04187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7646</TotalTime>
  <Words>2195</Words>
  <Application>Microsoft Office PowerPoint</Application>
  <PresentationFormat>Custom</PresentationFormat>
  <Paragraphs>559</Paragraphs>
  <Slides>48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Blank</vt:lpstr>
      <vt:lpstr>Workload solution Demo #1</vt:lpstr>
      <vt:lpstr>Agenda</vt:lpstr>
      <vt:lpstr>Juju+MaaS setup</vt:lpstr>
      <vt:lpstr>Juju+LXD setup</vt:lpstr>
      <vt:lpstr>Charm intro</vt:lpstr>
      <vt:lpstr>Charm intro</vt:lpstr>
      <vt:lpstr>Charm deploy</vt:lpstr>
      <vt:lpstr>Deployment pattern 1 – pooled resource</vt:lpstr>
      <vt:lpstr>Deployment pattern 2 -- ondemand</vt:lpstr>
      <vt:lpstr>Pattern 1 example – Juju + MaaS</vt:lpstr>
      <vt:lpstr>Constraints</vt:lpstr>
      <vt:lpstr>Juju status</vt:lpstr>
      <vt:lpstr>Demo: charm deploy</vt:lpstr>
      <vt:lpstr>Charm development</vt:lpstr>
      <vt:lpstr>Code tree</vt:lpstr>
      <vt:lpstr>Create charm</vt:lpstr>
      <vt:lpstr>Charm chained states</vt:lpstr>
      <vt:lpstr>Chained-states</vt:lpstr>
      <vt:lpstr>Demo: chained-states</vt:lpstr>
      <vt:lpstr>Charm hooks</vt:lpstr>
      <vt:lpstr>Workload event lifecycle hooks</vt:lpstr>
      <vt:lpstr>Workload event lifecycle hooks</vt:lpstr>
      <vt:lpstr>Hook usage</vt:lpstr>
      <vt:lpstr>Demo: hooks</vt:lpstr>
      <vt:lpstr>Charm CentO compatibility</vt:lpstr>
      <vt:lpstr>What is this test</vt:lpstr>
      <vt:lpstr>Demo: CentOS compatibility</vt:lpstr>
      <vt:lpstr>Things learned</vt:lpstr>
      <vt:lpstr>Slide 29</vt:lpstr>
      <vt:lpstr>System Architecture</vt:lpstr>
      <vt:lpstr>Workload orchestration sequence diagram</vt:lpstr>
      <vt:lpstr>Use case demo: a workload deployment (≈4 min)</vt:lpstr>
      <vt:lpstr>System architecture overview</vt:lpstr>
      <vt:lpstr>Function Architecture – Level 1</vt:lpstr>
      <vt:lpstr>Level 1 – Blueprints</vt:lpstr>
      <vt:lpstr>Level 1 – Orchestration technology</vt:lpstr>
      <vt:lpstr>Level 1 – Platform</vt:lpstr>
      <vt:lpstr>Function Architecture – Level 2</vt:lpstr>
      <vt:lpstr>Function Architecture – Level 3</vt:lpstr>
      <vt:lpstr>Key Technology</vt:lpstr>
      <vt:lpstr>Juju - xClarity cloud model</vt:lpstr>
      <vt:lpstr>Workload model (charm)</vt:lpstr>
      <vt:lpstr>Reactive workload &amp; inheritance</vt:lpstr>
      <vt:lpstr>Workload event lifecycle hooks</vt:lpstr>
      <vt:lpstr>Workload interface sharing</vt:lpstr>
      <vt:lpstr>Workload deployment: Before &amp; After</vt:lpstr>
      <vt:lpstr>Workload agent</vt:lpstr>
      <vt:lpstr>Slide 48</vt:lpstr>
    </vt:vector>
  </TitlesOfParts>
  <Company>Lenovo.com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Here Two Lines Maximum</dc:title>
  <dc:creator>Teri L Westberry-kutz</dc:creator>
  <cp:lastModifiedBy>Feng Xia1</cp:lastModifiedBy>
  <cp:revision>605</cp:revision>
  <dcterms:created xsi:type="dcterms:W3CDTF">2016-12-01T13:15:27Z</dcterms:created>
  <dcterms:modified xsi:type="dcterms:W3CDTF">2017-04-16T20:03:27Z</dcterms:modified>
</cp:coreProperties>
</file>